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Lexend Deca Black"/>
      <p:bold r:id="rId24"/>
    </p:embeddedFont>
    <p:embeddedFont>
      <p:font typeface="Lexend Deca"/>
      <p:regular r:id="rId25"/>
      <p:bold r:id="rId26"/>
    </p:embeddedFon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9540DF-2527-45B9-80BD-1795704E0B6C}">
  <a:tblStyle styleId="{039540DF-2527-45B9-80BD-1795704E0B6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C5D157B-0492-46C0-963D-11E77EA9DA5E}"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LexendDecaBlack-bold.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LexendDeca-bold.fntdata"/><Relationship Id="rId25" Type="http://schemas.openxmlformats.org/officeDocument/2006/relationships/font" Target="fonts/LexendDeca-regular.fntdata"/><Relationship Id="rId28" Type="http://schemas.openxmlformats.org/officeDocument/2006/relationships/font" Target="fonts/CenturyGothic-bold.fntdata"/><Relationship Id="rId27" Type="http://schemas.openxmlformats.org/officeDocument/2006/relationships/font" Target="fonts/CenturyGothic-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enturyGothic-italic.fntdata"/><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font" Target="fonts/CenturyGothic-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8c14de7d84_2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8c14de7d84_2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b67ddfbb7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b67ddfbb7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07d5c3797f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07d5c3797f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WRDSB elementary classrooms, PD provided by Rhonda Hewer (Learning Services Consultant)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c14de7d84_2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c14de7d84_2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0f69d90e6d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0f69d90e6d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0f69d90e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0f69d90e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0f69d90e6d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0f69d90e6d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0f69d90e6d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0f69d90e6d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2274871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2274871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07d5c3797f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07d5c3797f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07d5c3797f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07d5c3797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07d5c3797f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07d5c3797f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07d5c3797f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07d5c3797f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a:highlight>
                  <a:srgbClr val="FFFF00"/>
                </a:highlight>
              </a:rPr>
              <a:t>Examples of anchor charts that could be co-constructed as a class once understanding about certain operations has been achieved.</a:t>
            </a:r>
            <a:endParaRPr b="1">
              <a:highlight>
                <a:srgbClr val="FFFF00"/>
              </a:highlight>
            </a:endParaRPr>
          </a:p>
          <a:p>
            <a:pPr indent="0" lvl="0" marL="0" rtl="0" algn="l">
              <a:spcBef>
                <a:spcPts val="0"/>
              </a:spcBef>
              <a:spcAft>
                <a:spcPts val="0"/>
              </a:spcAft>
              <a:buNone/>
            </a:pPr>
            <a:r>
              <a:rPr lang="en"/>
              <a:t>From WRDSB elementary classrooms, PD provided by Rhonda Hewer (Learning Services Consultant)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07d5c3797f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07d5c3797f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00"/>
                </a:highlight>
              </a:rPr>
              <a:t>Examples of anchor charts that could be co-constructed as a class once understanding about certain operations has been achieved.</a:t>
            </a:r>
            <a:endParaRPr b="1">
              <a:solidFill>
                <a:schemeClr val="dk1"/>
              </a:solidFill>
              <a:highlight>
                <a:srgbClr val="FFFF00"/>
              </a:highlight>
            </a:endParaRPr>
          </a:p>
          <a:p>
            <a:pPr indent="0" lvl="0" marL="0" rtl="0" algn="l">
              <a:spcBef>
                <a:spcPts val="0"/>
              </a:spcBef>
              <a:spcAft>
                <a:spcPts val="0"/>
              </a:spcAft>
              <a:buNone/>
            </a:pPr>
            <a:r>
              <a:rPr lang="en"/>
              <a:t>From WRDSB elementary classrooms, PD provided by Rhonda Hewer (Learning Services Consultant)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07d5c3797f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07d5c3797f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00"/>
                </a:highlight>
              </a:rPr>
              <a:t>Examples of anchor charts that could be co-constructed as a class once understanding about certain operations has been achieved.</a:t>
            </a:r>
            <a:endParaRPr b="1">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From WRDSB elementary classrooms, PD provided by Rhonda Hewer (Learning Services Consultant)</a:t>
            </a:r>
            <a:endParaRPr b="1">
              <a:solidFill>
                <a:schemeClr val="dk1"/>
              </a:solidFill>
              <a:highlight>
                <a:srgbClr val="FFFF00"/>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07d5c3797f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07d5c3797f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00"/>
                </a:highlight>
              </a:rPr>
              <a:t>Examples of anchor charts that could be co-constructed as a class once understanding about certain operations has been achieved.</a:t>
            </a:r>
            <a:endParaRPr b="1">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From WRDSB elementary classrooms, PD provided by Rhonda Hewer (Learning Services Consultant)</a:t>
            </a:r>
            <a:endParaRPr b="1">
              <a:solidFill>
                <a:schemeClr val="dk1"/>
              </a:solidFill>
              <a:highlight>
                <a:srgbClr val="FFFF00"/>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07d5c3797f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07d5c3797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00"/>
                </a:highlight>
              </a:rPr>
              <a:t>Examples of anchor charts that could be co-constructed as a class once understanding about certain operations has been achieved.</a:t>
            </a:r>
            <a:endParaRPr b="1">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a:solidFill>
                  <a:schemeClr val="dk1"/>
                </a:solidFill>
              </a:rPr>
              <a:t>From WRDSB elementary classrooms, PD provided by Rhonda Hewer (Learning Services Consultant)</a:t>
            </a:r>
            <a:endParaRPr b="1">
              <a:solidFill>
                <a:schemeClr val="dk1"/>
              </a:solidFill>
              <a:highlight>
                <a:srgbClr val="FFFF00"/>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exend Deca"/>
              <a:buNone/>
              <a:defRPr>
                <a:latin typeface="Lexend Deca"/>
                <a:ea typeface="Lexend Deca"/>
                <a:cs typeface="Lexend Deca"/>
                <a:sym typeface="Lexend Deca"/>
              </a:defRPr>
            </a:lvl1pPr>
            <a:lvl2pPr lvl="1" rtl="0">
              <a:spcBef>
                <a:spcPts val="0"/>
              </a:spcBef>
              <a:spcAft>
                <a:spcPts val="0"/>
              </a:spcAft>
              <a:buSzPts val="2800"/>
              <a:buFont typeface="Lexend Deca"/>
              <a:buNone/>
              <a:defRPr>
                <a:latin typeface="Lexend Deca"/>
                <a:ea typeface="Lexend Deca"/>
                <a:cs typeface="Lexend Deca"/>
                <a:sym typeface="Lexend Deca"/>
              </a:defRPr>
            </a:lvl2pPr>
            <a:lvl3pPr lvl="2" rtl="0">
              <a:spcBef>
                <a:spcPts val="0"/>
              </a:spcBef>
              <a:spcAft>
                <a:spcPts val="0"/>
              </a:spcAft>
              <a:buSzPts val="2800"/>
              <a:buFont typeface="Lexend Deca"/>
              <a:buNone/>
              <a:defRPr>
                <a:latin typeface="Lexend Deca"/>
                <a:ea typeface="Lexend Deca"/>
                <a:cs typeface="Lexend Deca"/>
                <a:sym typeface="Lexend Deca"/>
              </a:defRPr>
            </a:lvl3pPr>
            <a:lvl4pPr lvl="3" rtl="0">
              <a:spcBef>
                <a:spcPts val="0"/>
              </a:spcBef>
              <a:spcAft>
                <a:spcPts val="0"/>
              </a:spcAft>
              <a:buSzPts val="2800"/>
              <a:buFont typeface="Lexend Deca"/>
              <a:buNone/>
              <a:defRPr>
                <a:latin typeface="Lexend Deca"/>
                <a:ea typeface="Lexend Deca"/>
                <a:cs typeface="Lexend Deca"/>
                <a:sym typeface="Lexend Deca"/>
              </a:defRPr>
            </a:lvl4pPr>
            <a:lvl5pPr lvl="4" rtl="0">
              <a:spcBef>
                <a:spcPts val="0"/>
              </a:spcBef>
              <a:spcAft>
                <a:spcPts val="0"/>
              </a:spcAft>
              <a:buSzPts val="2800"/>
              <a:buFont typeface="Lexend Deca"/>
              <a:buNone/>
              <a:defRPr>
                <a:latin typeface="Lexend Deca"/>
                <a:ea typeface="Lexend Deca"/>
                <a:cs typeface="Lexend Deca"/>
                <a:sym typeface="Lexend Deca"/>
              </a:defRPr>
            </a:lvl5pPr>
            <a:lvl6pPr lvl="5" rtl="0">
              <a:spcBef>
                <a:spcPts val="0"/>
              </a:spcBef>
              <a:spcAft>
                <a:spcPts val="0"/>
              </a:spcAft>
              <a:buSzPts val="2800"/>
              <a:buFont typeface="Lexend Deca"/>
              <a:buNone/>
              <a:defRPr>
                <a:latin typeface="Lexend Deca"/>
                <a:ea typeface="Lexend Deca"/>
                <a:cs typeface="Lexend Deca"/>
                <a:sym typeface="Lexend Deca"/>
              </a:defRPr>
            </a:lvl6pPr>
            <a:lvl7pPr lvl="6" rtl="0">
              <a:spcBef>
                <a:spcPts val="0"/>
              </a:spcBef>
              <a:spcAft>
                <a:spcPts val="0"/>
              </a:spcAft>
              <a:buSzPts val="2800"/>
              <a:buFont typeface="Lexend Deca"/>
              <a:buNone/>
              <a:defRPr>
                <a:latin typeface="Lexend Deca"/>
                <a:ea typeface="Lexend Deca"/>
                <a:cs typeface="Lexend Deca"/>
                <a:sym typeface="Lexend Deca"/>
              </a:defRPr>
            </a:lvl7pPr>
            <a:lvl8pPr lvl="7" rtl="0">
              <a:spcBef>
                <a:spcPts val="0"/>
              </a:spcBef>
              <a:spcAft>
                <a:spcPts val="0"/>
              </a:spcAft>
              <a:buSzPts val="2800"/>
              <a:buFont typeface="Lexend Deca"/>
              <a:buNone/>
              <a:defRPr>
                <a:latin typeface="Lexend Deca"/>
                <a:ea typeface="Lexend Deca"/>
                <a:cs typeface="Lexend Deca"/>
                <a:sym typeface="Lexend Deca"/>
              </a:defRPr>
            </a:lvl8pPr>
            <a:lvl9pPr lvl="8" rtl="0">
              <a:spcBef>
                <a:spcPts val="0"/>
              </a:spcBef>
              <a:spcAft>
                <a:spcPts val="0"/>
              </a:spcAft>
              <a:buSzPts val="2800"/>
              <a:buFont typeface="Lexend Deca"/>
              <a:buNone/>
              <a:defRPr>
                <a:latin typeface="Lexend Deca"/>
                <a:ea typeface="Lexend Deca"/>
                <a:cs typeface="Lexend Deca"/>
                <a:sym typeface="Lexend Deca"/>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Lexend Deca"/>
              <a:buChar char="●"/>
              <a:defRPr>
                <a:latin typeface="Lexend Deca"/>
                <a:ea typeface="Lexend Deca"/>
                <a:cs typeface="Lexend Deca"/>
                <a:sym typeface="Lexend Deca"/>
              </a:defRPr>
            </a:lvl1pPr>
            <a:lvl2pPr indent="-317500" lvl="1" marL="914400" rtl="0">
              <a:spcBef>
                <a:spcPts val="0"/>
              </a:spcBef>
              <a:spcAft>
                <a:spcPts val="0"/>
              </a:spcAft>
              <a:buSzPts val="1400"/>
              <a:buFont typeface="Lexend Deca"/>
              <a:buChar char="○"/>
              <a:defRPr>
                <a:latin typeface="Lexend Deca"/>
                <a:ea typeface="Lexend Deca"/>
                <a:cs typeface="Lexend Deca"/>
                <a:sym typeface="Lexend Deca"/>
              </a:defRPr>
            </a:lvl2pPr>
            <a:lvl3pPr indent="-317500" lvl="2" marL="1371600" rtl="0">
              <a:spcBef>
                <a:spcPts val="0"/>
              </a:spcBef>
              <a:spcAft>
                <a:spcPts val="0"/>
              </a:spcAft>
              <a:buSzPts val="1400"/>
              <a:buFont typeface="Lexend Deca"/>
              <a:buChar char="■"/>
              <a:defRPr>
                <a:latin typeface="Lexend Deca"/>
                <a:ea typeface="Lexend Deca"/>
                <a:cs typeface="Lexend Deca"/>
                <a:sym typeface="Lexend Deca"/>
              </a:defRPr>
            </a:lvl3pPr>
            <a:lvl4pPr indent="-317500" lvl="3" marL="1828800" rtl="0">
              <a:spcBef>
                <a:spcPts val="0"/>
              </a:spcBef>
              <a:spcAft>
                <a:spcPts val="0"/>
              </a:spcAft>
              <a:buSzPts val="1400"/>
              <a:buFont typeface="Lexend Deca"/>
              <a:buChar char="●"/>
              <a:defRPr>
                <a:latin typeface="Lexend Deca"/>
                <a:ea typeface="Lexend Deca"/>
                <a:cs typeface="Lexend Deca"/>
                <a:sym typeface="Lexend Deca"/>
              </a:defRPr>
            </a:lvl4pPr>
            <a:lvl5pPr indent="-317500" lvl="4" marL="2286000" rtl="0">
              <a:spcBef>
                <a:spcPts val="0"/>
              </a:spcBef>
              <a:spcAft>
                <a:spcPts val="0"/>
              </a:spcAft>
              <a:buSzPts val="1400"/>
              <a:buFont typeface="Lexend Deca"/>
              <a:buChar char="○"/>
              <a:defRPr>
                <a:latin typeface="Lexend Deca"/>
                <a:ea typeface="Lexend Deca"/>
                <a:cs typeface="Lexend Deca"/>
                <a:sym typeface="Lexend Deca"/>
              </a:defRPr>
            </a:lvl5pPr>
            <a:lvl6pPr indent="-317500" lvl="5" marL="2743200" rtl="0">
              <a:spcBef>
                <a:spcPts val="0"/>
              </a:spcBef>
              <a:spcAft>
                <a:spcPts val="0"/>
              </a:spcAft>
              <a:buSzPts val="1400"/>
              <a:buFont typeface="Lexend Deca"/>
              <a:buChar char="■"/>
              <a:defRPr>
                <a:latin typeface="Lexend Deca"/>
                <a:ea typeface="Lexend Deca"/>
                <a:cs typeface="Lexend Deca"/>
                <a:sym typeface="Lexend Deca"/>
              </a:defRPr>
            </a:lvl6pPr>
            <a:lvl7pPr indent="-317500" lvl="6" marL="3200400" rtl="0">
              <a:spcBef>
                <a:spcPts val="0"/>
              </a:spcBef>
              <a:spcAft>
                <a:spcPts val="0"/>
              </a:spcAft>
              <a:buSzPts val="1400"/>
              <a:buFont typeface="Lexend Deca"/>
              <a:buChar char="●"/>
              <a:defRPr>
                <a:latin typeface="Lexend Deca"/>
                <a:ea typeface="Lexend Deca"/>
                <a:cs typeface="Lexend Deca"/>
                <a:sym typeface="Lexend Deca"/>
              </a:defRPr>
            </a:lvl7pPr>
            <a:lvl8pPr indent="-317500" lvl="7" marL="3657600" rtl="0">
              <a:spcBef>
                <a:spcPts val="0"/>
              </a:spcBef>
              <a:spcAft>
                <a:spcPts val="0"/>
              </a:spcAft>
              <a:buSzPts val="1400"/>
              <a:buFont typeface="Lexend Deca"/>
              <a:buChar char="○"/>
              <a:defRPr>
                <a:latin typeface="Lexend Deca"/>
                <a:ea typeface="Lexend Deca"/>
                <a:cs typeface="Lexend Deca"/>
                <a:sym typeface="Lexend Deca"/>
              </a:defRPr>
            </a:lvl8pPr>
            <a:lvl9pPr indent="-317500" lvl="8" marL="4114800" rtl="0">
              <a:spcBef>
                <a:spcPts val="0"/>
              </a:spcBef>
              <a:spcAft>
                <a:spcPts val="0"/>
              </a:spcAft>
              <a:buSzPts val="1400"/>
              <a:buFont typeface="Lexend Deca"/>
              <a:buChar char="■"/>
              <a:defRPr>
                <a:latin typeface="Lexend Deca"/>
                <a:ea typeface="Lexend Deca"/>
                <a:cs typeface="Lexend Deca"/>
                <a:sym typeface="Lexend Deca"/>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546100" y="133350"/>
            <a:ext cx="8039100" cy="1285800"/>
          </a:xfrm>
          <a:prstGeom prst="rect">
            <a:avLst/>
          </a:prstGeom>
          <a:noFill/>
          <a:ln>
            <a:noFill/>
          </a:ln>
        </p:spPr>
        <p:txBody>
          <a:bodyPr anchorCtr="0" anchor="ctr"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546100" y="1457325"/>
            <a:ext cx="8039100" cy="3019500"/>
          </a:xfrm>
          <a:prstGeom prst="rect">
            <a:avLst/>
          </a:prstGeom>
          <a:noFill/>
          <a:ln>
            <a:noFill/>
          </a:ln>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solidFill>
                  <a:srgbClr val="4C4A40"/>
                </a:solidFill>
              </a:defRPr>
            </a:lvl1pPr>
            <a:lvl2pPr indent="-317500" lvl="1" marL="914400" rtl="0">
              <a:spcBef>
                <a:spcPts val="1200"/>
              </a:spcBef>
              <a:spcAft>
                <a:spcPts val="0"/>
              </a:spcAft>
              <a:buSzPts val="1400"/>
              <a:buChar char="○"/>
              <a:defRPr>
                <a:solidFill>
                  <a:srgbClr val="4C4A40"/>
                </a:solidFill>
              </a:defRPr>
            </a:lvl2pPr>
            <a:lvl3pPr indent="-317500" lvl="2" marL="1371600" rtl="0">
              <a:spcBef>
                <a:spcPts val="1200"/>
              </a:spcBef>
              <a:spcAft>
                <a:spcPts val="0"/>
              </a:spcAft>
              <a:buSzPts val="1400"/>
              <a:buChar char="■"/>
              <a:defRPr>
                <a:solidFill>
                  <a:srgbClr val="4C4A40"/>
                </a:solidFill>
              </a:defRPr>
            </a:lvl3pPr>
            <a:lvl4pPr indent="-317500" lvl="3" marL="1828800" rtl="0">
              <a:spcBef>
                <a:spcPts val="1200"/>
              </a:spcBef>
              <a:spcAft>
                <a:spcPts val="0"/>
              </a:spcAft>
              <a:buSzPts val="1400"/>
              <a:buChar char="●"/>
              <a:defRPr>
                <a:solidFill>
                  <a:srgbClr val="4C4A40"/>
                </a:solidFill>
              </a:defRPr>
            </a:lvl4pPr>
            <a:lvl5pPr indent="-317500" lvl="4" marL="2286000" rtl="0">
              <a:spcBef>
                <a:spcPts val="1200"/>
              </a:spcBef>
              <a:spcAft>
                <a:spcPts val="0"/>
              </a:spcAft>
              <a:buSzPts val="1400"/>
              <a:buChar char="○"/>
              <a:defRPr>
                <a:solidFill>
                  <a:srgbClr val="4C4A40"/>
                </a:solidFill>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docs.google.com/spreadsheets/d/1Kgzg3dDgH2r8-RlEAjr6giQHHR9TqlQnLuTrXj8DpPA/edit#gid=906896805" TargetMode="External"/><Relationship Id="rId4" Type="http://schemas.openxmlformats.org/officeDocument/2006/relationships/hyperlink" Target="https://docs.google.com/spreadsheets/d/1Kgzg3dDgH2r8-RlEAjr6giQHHR9TqlQnLuTrXj8DpPA/edit#gid=906896805" TargetMode="External"/><Relationship Id="rId5" Type="http://schemas.openxmlformats.org/officeDocument/2006/relationships/slide" Target="/ppt/slides/slide9.xml"/><Relationship Id="rId6" Type="http://schemas.openxmlformats.org/officeDocument/2006/relationships/slide" Target="/ppt/slides/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21.png"/><Relationship Id="rId7" Type="http://schemas.openxmlformats.org/officeDocument/2006/relationships/image" Target="../media/image10.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docs.google.com/document/d/1hyQt7WsEXG7MCtizLQxc0l6-HVLyOxXG0NjbTiQIMZ8/edit" TargetMode="External"/><Relationship Id="rId4" Type="http://schemas.openxmlformats.org/officeDocument/2006/relationships/hyperlink" Target="https://sites.google.com/wrdsb.ca/mth1w/centering-students/small-group-instruction" TargetMode="External"/><Relationship Id="rId5" Type="http://schemas.openxmlformats.org/officeDocument/2006/relationships/slide" Target="/ppt/slides/slide13.xml"/><Relationship Id="rId6" Type="http://schemas.openxmlformats.org/officeDocument/2006/relationships/hyperlink" Target="https://howweteach.com/mathtalks/" TargetMode="External"/><Relationship Id="rId7" Type="http://schemas.openxmlformats.org/officeDocument/2006/relationships/hyperlink" Target="https://www.mathisfigureoutable.com/ps" TargetMode="External"/><Relationship Id="rId8"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didax.com/apps/two-color-counters/" TargetMode="External"/><Relationship Id="rId4" Type="http://schemas.openxmlformats.org/officeDocument/2006/relationships/hyperlink" Target="https://apps.mathlearningcenter.org/number-line/" TargetMode="External"/><Relationship Id="rId5" Type="http://schemas.openxmlformats.org/officeDocument/2006/relationships/hyperlink" Target="https://www.openmiddle.com/category/grade-7/the-number-system-grade-7/"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edugains.ca/resourcesMath/CE/LessonsSupports/GapClosing/NumberSense_Int-Senior/3-Integers_FG_IS.pdf" TargetMode="External"/><Relationship Id="rId4" Type="http://schemas.openxmlformats.org/officeDocument/2006/relationships/hyperlink" Target="http://www.edugains.ca/resourcesMath/CE/LessonsSupports/GapClosing/NumberSense_Int-Senior/3-Integers_SB_IS.pdf" TargetMode="External"/><Relationship Id="rId9" Type="http://schemas.openxmlformats.org/officeDocument/2006/relationships/image" Target="../media/image1.png"/><Relationship Id="rId5" Type="http://schemas.openxmlformats.org/officeDocument/2006/relationships/hyperlink" Target="https://www.heinemann.com/products/e02662.aspx" TargetMode="External"/><Relationship Id="rId6" Type="http://schemas.openxmlformats.org/officeDocument/2006/relationships/hyperlink" Target="https://school.nelson.com/leaps-and-bounds/" TargetMode="External"/><Relationship Id="rId7" Type="http://schemas.openxmlformats.org/officeDocument/2006/relationships/hyperlink" Target="https://gfletchy.com/progression-videos/" TargetMode="External"/><Relationship Id="rId8"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56" name="Shape 56"/>
        <p:cNvGrpSpPr/>
        <p:nvPr/>
      </p:nvGrpSpPr>
      <p:grpSpPr>
        <a:xfrm>
          <a:off x="0" y="0"/>
          <a:ext cx="0" cy="0"/>
          <a:chOff x="0" y="0"/>
          <a:chExt cx="0" cy="0"/>
        </a:xfrm>
      </p:grpSpPr>
      <p:sp>
        <p:nvSpPr>
          <p:cNvPr id="57" name="Google Shape;57;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500">
                <a:latin typeface="Lexend Deca Black"/>
                <a:ea typeface="Lexend Deca Black"/>
                <a:cs typeface="Lexend Deca Black"/>
                <a:sym typeface="Lexend Deca Black"/>
              </a:rPr>
              <a:t>MTH1W </a:t>
            </a:r>
            <a:endParaRPr sz="4500">
              <a:latin typeface="Lexend Deca Black"/>
              <a:ea typeface="Lexend Deca Black"/>
              <a:cs typeface="Lexend Deca Black"/>
              <a:sym typeface="Lexend Deca Black"/>
            </a:endParaRPr>
          </a:p>
          <a:p>
            <a:pPr indent="0" lvl="0" marL="0" rtl="0" algn="ctr">
              <a:spcBef>
                <a:spcPts val="0"/>
              </a:spcBef>
              <a:spcAft>
                <a:spcPts val="0"/>
              </a:spcAft>
              <a:buNone/>
            </a:pPr>
            <a:r>
              <a:rPr lang="en" sz="4500">
                <a:latin typeface="Lexend Deca Black"/>
                <a:ea typeface="Lexend Deca Black"/>
                <a:cs typeface="Lexend Deca Black"/>
                <a:sym typeface="Lexend Deca Black"/>
              </a:rPr>
              <a:t>Diagnostic Thinking Task</a:t>
            </a:r>
            <a:endParaRPr sz="4500">
              <a:latin typeface="Lexend Deca Black"/>
              <a:ea typeface="Lexend Deca Black"/>
              <a:cs typeface="Lexend Deca Black"/>
              <a:sym typeface="Lexend Deca Black"/>
            </a:endParaRPr>
          </a:p>
        </p:txBody>
      </p:sp>
      <p:sp>
        <p:nvSpPr>
          <p:cNvPr id="58" name="Google Shape;58;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Lexend Deca"/>
                <a:ea typeface="Lexend Deca"/>
                <a:cs typeface="Lexend Deca"/>
                <a:sym typeface="Lexend Deca"/>
              </a:rPr>
              <a:t>Integers</a:t>
            </a:r>
            <a:endParaRPr b="1" sz="2400">
              <a:latin typeface="Lexend Deca"/>
              <a:ea typeface="Lexend Deca"/>
              <a:cs typeface="Lexend Deca"/>
              <a:sym typeface="Lexend Dec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62" name="Shape 62"/>
        <p:cNvGrpSpPr/>
        <p:nvPr/>
      </p:nvGrpSpPr>
      <p:grpSpPr>
        <a:xfrm>
          <a:off x="0" y="0"/>
          <a:ext cx="0" cy="0"/>
          <a:chOff x="0" y="0"/>
          <a:chExt cx="0" cy="0"/>
        </a:xfrm>
      </p:grpSpPr>
      <p:sp>
        <p:nvSpPr>
          <p:cNvPr id="63" name="Google Shape;63;p15"/>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Lexend Deca"/>
                <a:ea typeface="Lexend Deca"/>
                <a:cs typeface="Lexend Deca"/>
                <a:sym typeface="Lexend Deca"/>
              </a:rPr>
              <a:t>Teacher Notes</a:t>
            </a:r>
            <a:endParaRPr b="1">
              <a:latin typeface="Lexend Deca"/>
              <a:ea typeface="Lexend Deca"/>
              <a:cs typeface="Lexend Deca"/>
              <a:sym typeface="Lexend Deca"/>
            </a:endParaRPr>
          </a:p>
        </p:txBody>
      </p:sp>
      <p:sp>
        <p:nvSpPr>
          <p:cNvPr id="64" name="Google Shape;64;p15"/>
          <p:cNvSpPr txBox="1"/>
          <p:nvPr>
            <p:ph idx="1" type="body"/>
          </p:nvPr>
        </p:nvSpPr>
        <p:spPr>
          <a:xfrm>
            <a:off x="399300" y="712925"/>
            <a:ext cx="8345400" cy="4243800"/>
          </a:xfrm>
          <a:prstGeom prst="rect">
            <a:avLst/>
          </a:prstGeom>
          <a:solidFill>
            <a:schemeClr val="lt1"/>
          </a:solidFill>
          <a:ln cap="flat" cmpd="sng" w="2857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latin typeface="Lexend Deca"/>
                <a:ea typeface="Lexend Deca"/>
                <a:cs typeface="Lexend Deca"/>
                <a:sym typeface="Lexend Deca"/>
              </a:rPr>
              <a:t>FACILITATING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Clr>
                <a:schemeClr val="dk1"/>
              </a:buClr>
              <a:buFont typeface="Arial"/>
              <a:buNone/>
            </a:pPr>
            <a:r>
              <a:rPr lang="en" sz="900">
                <a:latin typeface="Lexend Deca"/>
                <a:ea typeface="Lexend Deca"/>
                <a:cs typeface="Lexend Deca"/>
                <a:sym typeface="Lexend Deca"/>
              </a:rPr>
              <a:t>Slides with a grey background should not be shown to students. </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The purpose of this diagnostic is to learn more about what students recall and what their comfort level is with various concepts. This is NOT a test.</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It is HIGHLY recommended that this tool be used in the following ways:</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Provide 1-3 problems to students at a time for a short part of the period</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about what they remember - this is NOT a reflection on them</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how they think, so the visuals and explanations they give for their thinking will be really helpful to you</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Paper Approach</a:t>
            </a:r>
            <a:r>
              <a:rPr lang="en" sz="900">
                <a:latin typeface="Lexend Deca"/>
                <a:ea typeface="Lexend Deca"/>
                <a:cs typeface="Lexend Deca"/>
                <a:sym typeface="Lexend Deca"/>
              </a:rPr>
              <a:t>: Provide each student with a paper copy of the selected questions (e.g., slides 3-5 on the first day and slides 6 and 7 on the next). </a:t>
            </a:r>
            <a:r>
              <a:rPr lang="en" sz="900">
                <a:solidFill>
                  <a:srgbClr val="FF0000"/>
                </a:solidFill>
                <a:latin typeface="Lexend Deca"/>
                <a:ea typeface="Lexend Deca"/>
                <a:cs typeface="Lexend Deca"/>
                <a:sym typeface="Lexend Deca"/>
              </a:rPr>
              <a:t>Provide two-sided counters or algebra tiles (for integer pieces) to students if needed.</a:t>
            </a:r>
            <a:endParaRPr sz="900">
              <a:solidFill>
                <a:srgbClr val="FF0000"/>
              </a:solidFill>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Digital Approach</a:t>
            </a:r>
            <a:r>
              <a:rPr lang="en" sz="900">
                <a:latin typeface="Lexend Deca"/>
                <a:ea typeface="Lexend Deca"/>
                <a:cs typeface="Lexend Deca"/>
                <a:sym typeface="Lexend Deca"/>
              </a:rPr>
              <a:t>: Provide students with a copy of the slides (only the problem slides) via </a:t>
            </a:r>
            <a:r>
              <a:rPr lang="en" sz="900">
                <a:latin typeface="Lexend Deca"/>
                <a:ea typeface="Lexend Deca"/>
                <a:cs typeface="Lexend Deca"/>
                <a:sym typeface="Lexend Deca"/>
              </a:rPr>
              <a:t>Google</a:t>
            </a:r>
            <a:r>
              <a:rPr lang="en" sz="900">
                <a:latin typeface="Lexend Deca"/>
                <a:ea typeface="Lexend Deca"/>
                <a:cs typeface="Lexend Deca"/>
                <a:sym typeface="Lexend Deca"/>
              </a:rPr>
              <a:t> Classroom or your VLE. Have students show their thinking digitally or by inserting pictures onto the slides. If necessary, d</a:t>
            </a:r>
            <a:r>
              <a:rPr lang="en" sz="900">
                <a:latin typeface="Lexend Deca"/>
                <a:ea typeface="Lexend Deca"/>
                <a:cs typeface="Lexend Deca"/>
                <a:sym typeface="Lexend Deca"/>
              </a:rPr>
              <a:t>escribe how to use the arrows and counters digitally if you are doing the diagnostic that way. Note: You can stretch the arrows to the appropriate length or you can make copies of the arrows and keep them unstretched. It is better if students do not use calculators and instead show other ways of thinking about number.</a:t>
            </a:r>
            <a:endParaRPr sz="900">
              <a:latin typeface="Lexend Deca"/>
              <a:ea typeface="Lexend Deca"/>
              <a:cs typeface="Lexend Deca"/>
              <a:sym typeface="Lexend Deca"/>
            </a:endParaRPr>
          </a:p>
          <a:p>
            <a:pPr indent="0" lvl="0" marL="0" rtl="0" algn="l">
              <a:lnSpc>
                <a:spcPct val="100000"/>
              </a:lnSpc>
              <a:spcBef>
                <a:spcPts val="600"/>
              </a:spcBef>
              <a:spcAft>
                <a:spcPts val="0"/>
              </a:spcAft>
              <a:buClr>
                <a:schemeClr val="dk1"/>
              </a:buClr>
              <a:buSzPts val="1100"/>
              <a:buFont typeface="Arial"/>
              <a:buNone/>
            </a:pPr>
            <a:r>
              <a:rPr lang="en" sz="900">
                <a:latin typeface="Lexend Deca"/>
                <a:ea typeface="Lexend Deca"/>
                <a:cs typeface="Lexend Deca"/>
                <a:sym typeface="Lexend Deca"/>
              </a:rPr>
              <a:t>For either approach, circulate / give students the explicit option of verbally explaining/showing their thinking to you instead of recording it on paper. Avoid confusion based on running the technology. Sometimes paper / writing by hand on a whiteboard can give you more information than trying to figure out how to do something with the technology. Make notes about observations to use for future record-keeping.</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ASSESSING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Observe where students have difficulty and make notes on the </a:t>
            </a:r>
            <a:r>
              <a:rPr b="1" lang="en" sz="900" u="sng">
                <a:solidFill>
                  <a:schemeClr val="hlink"/>
                </a:solidFill>
                <a:latin typeface="Lexend Deca"/>
                <a:ea typeface="Lexend Deca"/>
                <a:cs typeface="Lexend Deca"/>
                <a:sym typeface="Lexend Deca"/>
                <a:hlinkClick r:id="rId3"/>
              </a:rPr>
              <a:t>MTH1W Developmental Continuum</a:t>
            </a:r>
            <a:r>
              <a:rPr b="1" lang="en" sz="900" u="sng">
                <a:solidFill>
                  <a:schemeClr val="hlink"/>
                </a:solidFill>
                <a:latin typeface="Lexend Deca"/>
                <a:ea typeface="Lexend Deca"/>
                <a:cs typeface="Lexend Deca"/>
                <a:sym typeface="Lexend Deca"/>
                <a:hlinkClick r:id="rId4"/>
              </a:rPr>
              <a:t> (Integers tab)</a:t>
            </a:r>
            <a:r>
              <a:rPr lang="en" sz="900">
                <a:latin typeface="Lexend Deca"/>
                <a:ea typeface="Lexend Deca"/>
                <a:cs typeface="Lexend Deca"/>
                <a:sym typeface="Lexend Deca"/>
              </a:rPr>
              <a:t> for each student. Use the </a:t>
            </a:r>
            <a:r>
              <a:rPr lang="en" sz="900" u="sng">
                <a:solidFill>
                  <a:schemeClr val="hlink"/>
                </a:solidFill>
                <a:latin typeface="Lexend Deca"/>
                <a:ea typeface="Lexend Deca"/>
                <a:cs typeface="Lexend Deca"/>
                <a:sym typeface="Lexend Deca"/>
                <a:hlinkClick action="ppaction://hlinksldjump" r:id="rId5"/>
              </a:rPr>
              <a:t>look fors</a:t>
            </a:r>
            <a:r>
              <a:rPr lang="en" sz="900">
                <a:latin typeface="Lexend Deca"/>
                <a:ea typeface="Lexend Deca"/>
                <a:cs typeface="Lexend Deca"/>
                <a:sym typeface="Lexend Deca"/>
              </a:rPr>
              <a:t> to help guide your observations. These notes will help you identify what you can reteach to close gaps in skills and concepts, differentiate instruction as needed, and provide intervention.</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FOLLOW-UP STRATEGIES AND RESOURCES</a:t>
            </a:r>
            <a:endParaRPr b="1" sz="900">
              <a:latin typeface="Lexend Deca"/>
              <a:ea typeface="Lexend Deca"/>
              <a:cs typeface="Lexend Deca"/>
              <a:sym typeface="Lexend Deca"/>
            </a:endParaRPr>
          </a:p>
          <a:p>
            <a:pPr indent="0" lvl="0" marL="0" rtl="0" algn="l">
              <a:lnSpc>
                <a:spcPct val="100000"/>
              </a:lnSpc>
              <a:spcBef>
                <a:spcPts val="600"/>
              </a:spcBef>
              <a:spcAft>
                <a:spcPts val="600"/>
              </a:spcAft>
              <a:buNone/>
            </a:pPr>
            <a:r>
              <a:rPr lang="en" sz="900">
                <a:latin typeface="Lexend Deca"/>
                <a:ea typeface="Lexend Deca"/>
                <a:cs typeface="Lexend Deca"/>
                <a:sym typeface="Lexend Deca"/>
              </a:rPr>
              <a:t>Suggestions for how to differentiate instruction, close gaps and skills and provide intervention are provided </a:t>
            </a:r>
            <a:r>
              <a:rPr lang="en" sz="900" u="sng">
                <a:solidFill>
                  <a:schemeClr val="hlink"/>
                </a:solidFill>
                <a:latin typeface="Lexend Deca"/>
                <a:ea typeface="Lexend Deca"/>
                <a:cs typeface="Lexend Deca"/>
                <a:sym typeface="Lexend Deca"/>
                <a:hlinkClick action="ppaction://hlinksldjump" r:id="rId6"/>
              </a:rPr>
              <a:t>here</a:t>
            </a:r>
            <a:r>
              <a:rPr lang="en" sz="900">
                <a:latin typeface="Lexend Deca"/>
                <a:ea typeface="Lexend Deca"/>
                <a:cs typeface="Lexend Deca"/>
                <a:sym typeface="Lexend Deca"/>
              </a:rPr>
              <a:t>.</a:t>
            </a:r>
            <a:endParaRPr sz="900">
              <a:latin typeface="Lexend Deca"/>
              <a:ea typeface="Lexend Deca"/>
              <a:cs typeface="Lexend Deca"/>
              <a:sym typeface="Lexend Dec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68" name="Shape 68"/>
        <p:cNvGrpSpPr/>
        <p:nvPr/>
      </p:nvGrpSpPr>
      <p:grpSpPr>
        <a:xfrm>
          <a:off x="0" y="0"/>
          <a:ext cx="0" cy="0"/>
          <a:chOff x="0" y="0"/>
          <a:chExt cx="0" cy="0"/>
        </a:xfrm>
      </p:grpSpPr>
      <p:sp>
        <p:nvSpPr>
          <p:cNvPr id="69" name="Google Shape;69;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200">
                <a:solidFill>
                  <a:srgbClr val="454F5B"/>
                </a:solidFill>
              </a:rPr>
              <a:t>SOME BACKGROUND: </a:t>
            </a:r>
            <a:endParaRPr b="1" sz="2200">
              <a:solidFill>
                <a:srgbClr val="454F5B"/>
              </a:solidFill>
            </a:endParaRPr>
          </a:p>
          <a:p>
            <a:pPr indent="0" lvl="0" marL="0" rtl="0" algn="l">
              <a:spcBef>
                <a:spcPts val="0"/>
              </a:spcBef>
              <a:spcAft>
                <a:spcPts val="0"/>
              </a:spcAft>
              <a:buNone/>
            </a:pPr>
            <a:r>
              <a:rPr b="1" lang="en" sz="2200">
                <a:solidFill>
                  <a:srgbClr val="454F5B"/>
                </a:solidFill>
              </a:rPr>
              <a:t>WHY MIGHT STUDENTS STRUGGLE WITH INTEGERS</a:t>
            </a:r>
            <a:endParaRPr b="1" sz="2200">
              <a:solidFill>
                <a:srgbClr val="454F5B"/>
              </a:solidFill>
            </a:endParaRPr>
          </a:p>
        </p:txBody>
      </p:sp>
      <p:pic>
        <p:nvPicPr>
          <p:cNvPr id="70" name="Google Shape;70;p16"/>
          <p:cNvPicPr preferRelativeResize="0"/>
          <p:nvPr/>
        </p:nvPicPr>
        <p:blipFill>
          <a:blip r:embed="rId3">
            <a:alphaModFix/>
          </a:blip>
          <a:stretch>
            <a:fillRect/>
          </a:stretch>
        </p:blipFill>
        <p:spPr>
          <a:xfrm>
            <a:off x="7971550" y="0"/>
            <a:ext cx="1172450" cy="1523625"/>
          </a:xfrm>
          <a:prstGeom prst="rect">
            <a:avLst/>
          </a:prstGeom>
          <a:noFill/>
          <a:ln>
            <a:noFill/>
          </a:ln>
        </p:spPr>
      </p:pic>
      <p:sp>
        <p:nvSpPr>
          <p:cNvPr id="71" name="Google Shape;7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Clr>
                <a:schemeClr val="dk1"/>
              </a:buClr>
              <a:buSzPct val="61111"/>
              <a:buFont typeface="Arial"/>
              <a:buNone/>
            </a:pPr>
            <a:r>
              <a:rPr lang="en"/>
              <a:t>They might...</a:t>
            </a:r>
            <a:endParaRPr/>
          </a:p>
          <a:p>
            <a:pPr indent="-317182" lvl="0" marL="457200" rtl="0" algn="l">
              <a:spcBef>
                <a:spcPts val="1200"/>
              </a:spcBef>
              <a:spcAft>
                <a:spcPts val="0"/>
              </a:spcAft>
              <a:buSzPct val="100000"/>
              <a:buChar char="●"/>
            </a:pPr>
            <a:r>
              <a:rPr lang="en"/>
              <a:t>be confused with comparing integers (e.g., students might think -40 &gt; -3 since 40 &gt; 3)</a:t>
            </a:r>
            <a:endParaRPr/>
          </a:p>
          <a:p>
            <a:pPr indent="-317182" lvl="0" marL="457200" rtl="0" algn="l">
              <a:spcBef>
                <a:spcPts val="0"/>
              </a:spcBef>
              <a:spcAft>
                <a:spcPts val="0"/>
              </a:spcAft>
              <a:buSzPct val="100000"/>
              <a:buChar char="●"/>
            </a:pPr>
            <a:r>
              <a:rPr lang="en"/>
              <a:t>have difficulties with whole number operations that affect their ability to operate with integers</a:t>
            </a:r>
            <a:endParaRPr/>
          </a:p>
          <a:p>
            <a:pPr indent="-317182" lvl="0" marL="457200" rtl="0" algn="l">
              <a:spcBef>
                <a:spcPts val="0"/>
              </a:spcBef>
              <a:spcAft>
                <a:spcPts val="0"/>
              </a:spcAft>
              <a:buSzPct val="100000"/>
              <a:buChar char="●"/>
            </a:pPr>
            <a:r>
              <a:rPr lang="en"/>
              <a:t>struggle with the use of the - sign for both negative integers and subtraction, and the use of the + sign for both positive integers and addition</a:t>
            </a:r>
            <a:endParaRPr/>
          </a:p>
          <a:p>
            <a:pPr indent="-317182" lvl="0" marL="457200" rtl="0" algn="l">
              <a:spcBef>
                <a:spcPts val="0"/>
              </a:spcBef>
              <a:spcAft>
                <a:spcPts val="0"/>
              </a:spcAft>
              <a:buSzPct val="100000"/>
              <a:buChar char="●"/>
            </a:pPr>
            <a:r>
              <a:rPr lang="en"/>
              <a:t>consider subtraction only in terms of take-away, making it difficult to model the subtraction of a negative number on a number line</a:t>
            </a:r>
            <a:endParaRPr/>
          </a:p>
          <a:p>
            <a:pPr indent="-317182" lvl="0" marL="457200" rtl="0" algn="l">
              <a:spcBef>
                <a:spcPts val="0"/>
              </a:spcBef>
              <a:spcAft>
                <a:spcPts val="0"/>
              </a:spcAft>
              <a:buSzPct val="100000"/>
              <a:buChar char="●"/>
            </a:pPr>
            <a:r>
              <a:rPr lang="en"/>
              <a:t>confuse how to handle the signs for subtracting than for adding because the “rules” are different (e.g., for 5 + (-3), you use the sign of the integer farthest from 0 for the answer, but for  3 - (-5), you don’t)</a:t>
            </a:r>
            <a:endParaRPr/>
          </a:p>
          <a:p>
            <a:pPr indent="-317182" lvl="0" marL="457200" rtl="0" algn="l">
              <a:spcBef>
                <a:spcPts val="0"/>
              </a:spcBef>
              <a:spcAft>
                <a:spcPts val="0"/>
              </a:spcAft>
              <a:buSzPct val="100000"/>
              <a:buChar char="●"/>
            </a:pPr>
            <a:r>
              <a:rPr lang="en"/>
              <a:t>over-generalize some relationships with signs (e.g., since 4 - (-3) is the same as the positive amount 4 + 3, students might think that 2 negatives make a positive when adding -4 and -3)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179450" y="196075"/>
            <a:ext cx="843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Here is a numberline.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If the black circle      is -12, label the other shapes with their possible values on each line:</a:t>
            </a:r>
            <a:endParaRPr sz="1500">
              <a:latin typeface="Lexend Deca"/>
              <a:ea typeface="Lexend Deca"/>
              <a:cs typeface="Lexend Deca"/>
              <a:sym typeface="Lexend Deca"/>
            </a:endParaRPr>
          </a:p>
        </p:txBody>
      </p:sp>
      <p:cxnSp>
        <p:nvCxnSpPr>
          <p:cNvPr id="77" name="Google Shape;77;p17"/>
          <p:cNvCxnSpPr/>
          <p:nvPr/>
        </p:nvCxnSpPr>
        <p:spPr>
          <a:xfrm>
            <a:off x="930850" y="1377350"/>
            <a:ext cx="7150800" cy="0"/>
          </a:xfrm>
          <a:prstGeom prst="straightConnector1">
            <a:avLst/>
          </a:prstGeom>
          <a:noFill/>
          <a:ln cap="flat" cmpd="sng" w="28575">
            <a:solidFill>
              <a:srgbClr val="000000"/>
            </a:solidFill>
            <a:prstDash val="solid"/>
            <a:round/>
            <a:headEnd len="med" w="med" type="stealth"/>
            <a:tailEnd len="med" w="med" type="stealth"/>
          </a:ln>
        </p:spPr>
      </p:cxnSp>
      <p:sp>
        <p:nvSpPr>
          <p:cNvPr id="78" name="Google Shape;78;p17"/>
          <p:cNvSpPr/>
          <p:nvPr/>
        </p:nvSpPr>
        <p:spPr>
          <a:xfrm>
            <a:off x="2384375" y="1270100"/>
            <a:ext cx="214500" cy="214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 name="Google Shape;79;p17"/>
          <p:cNvCxnSpPr/>
          <p:nvPr/>
        </p:nvCxnSpPr>
        <p:spPr>
          <a:xfrm>
            <a:off x="4784200" y="1172500"/>
            <a:ext cx="0" cy="360900"/>
          </a:xfrm>
          <a:prstGeom prst="straightConnector1">
            <a:avLst/>
          </a:prstGeom>
          <a:noFill/>
          <a:ln cap="flat" cmpd="sng" w="9525">
            <a:solidFill>
              <a:srgbClr val="000000"/>
            </a:solidFill>
            <a:prstDash val="solid"/>
            <a:round/>
            <a:headEnd len="med" w="med" type="none"/>
            <a:tailEnd len="med" w="med" type="none"/>
          </a:ln>
          <a:effectLst>
            <a:outerShdw blurRad="57150" rotWithShape="0" algn="bl" dir="5400000" dist="19050">
              <a:srgbClr val="000000">
                <a:alpha val="50000"/>
              </a:srgbClr>
            </a:outerShdw>
          </a:effectLst>
        </p:spPr>
      </p:cxnSp>
      <p:sp>
        <p:nvSpPr>
          <p:cNvPr id="80" name="Google Shape;80;p17"/>
          <p:cNvSpPr txBox="1"/>
          <p:nvPr/>
        </p:nvSpPr>
        <p:spPr>
          <a:xfrm>
            <a:off x="4608550" y="1485750"/>
            <a:ext cx="351300" cy="400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t>0</a:t>
            </a:r>
            <a:endParaRPr/>
          </a:p>
        </p:txBody>
      </p:sp>
      <p:sp>
        <p:nvSpPr>
          <p:cNvPr id="81" name="Google Shape;81;p17"/>
          <p:cNvSpPr/>
          <p:nvPr/>
        </p:nvSpPr>
        <p:spPr>
          <a:xfrm rot="10800000">
            <a:off x="5269350" y="1306375"/>
            <a:ext cx="198900" cy="191400"/>
          </a:xfrm>
          <a:prstGeom prst="triangle">
            <a:avLst>
              <a:gd fmla="val 50000"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7"/>
          <p:cNvSpPr/>
          <p:nvPr/>
        </p:nvSpPr>
        <p:spPr>
          <a:xfrm>
            <a:off x="1920675" y="525925"/>
            <a:ext cx="214500" cy="214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txBox="1"/>
          <p:nvPr/>
        </p:nvSpPr>
        <p:spPr>
          <a:xfrm>
            <a:off x="2248180" y="1559336"/>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exend Deca"/>
                <a:ea typeface="Lexend Deca"/>
                <a:cs typeface="Lexend Deca"/>
                <a:sym typeface="Lexend Deca"/>
              </a:rPr>
              <a:t>-12</a:t>
            </a:r>
            <a:endParaRPr>
              <a:latin typeface="Lexend Deca"/>
              <a:ea typeface="Lexend Deca"/>
              <a:cs typeface="Lexend Deca"/>
              <a:sym typeface="Lexend Deca"/>
            </a:endParaRPr>
          </a:p>
        </p:txBody>
      </p:sp>
      <p:sp>
        <p:nvSpPr>
          <p:cNvPr id="84" name="Google Shape;84;p17"/>
          <p:cNvSpPr/>
          <p:nvPr/>
        </p:nvSpPr>
        <p:spPr>
          <a:xfrm>
            <a:off x="3967325" y="1267850"/>
            <a:ext cx="230400" cy="219000"/>
          </a:xfrm>
          <a:prstGeom prst="pentagon">
            <a:avLst>
              <a:gd fmla="val 105146" name="hf"/>
              <a:gd fmla="val 110557" name="vf"/>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7"/>
          <p:cNvSpPr/>
          <p:nvPr/>
        </p:nvSpPr>
        <p:spPr>
          <a:xfrm>
            <a:off x="7598550" y="1262835"/>
            <a:ext cx="198900" cy="1989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 name="Google Shape;86;p17"/>
          <p:cNvCxnSpPr/>
          <p:nvPr/>
        </p:nvCxnSpPr>
        <p:spPr>
          <a:xfrm>
            <a:off x="930850" y="2751125"/>
            <a:ext cx="7150800" cy="0"/>
          </a:xfrm>
          <a:prstGeom prst="straightConnector1">
            <a:avLst/>
          </a:prstGeom>
          <a:noFill/>
          <a:ln cap="flat" cmpd="sng" w="28575">
            <a:solidFill>
              <a:srgbClr val="000000"/>
            </a:solidFill>
            <a:prstDash val="solid"/>
            <a:round/>
            <a:headEnd len="med" w="med" type="stealth"/>
            <a:tailEnd len="med" w="med" type="stealth"/>
          </a:ln>
        </p:spPr>
      </p:cxnSp>
      <p:sp>
        <p:nvSpPr>
          <p:cNvPr id="87" name="Google Shape;87;p17"/>
          <p:cNvSpPr/>
          <p:nvPr/>
        </p:nvSpPr>
        <p:spPr>
          <a:xfrm>
            <a:off x="2384375" y="2643875"/>
            <a:ext cx="214500" cy="214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 name="Google Shape;88;p17"/>
          <p:cNvCxnSpPr/>
          <p:nvPr/>
        </p:nvCxnSpPr>
        <p:spPr>
          <a:xfrm>
            <a:off x="6079600" y="2546275"/>
            <a:ext cx="0" cy="360900"/>
          </a:xfrm>
          <a:prstGeom prst="straightConnector1">
            <a:avLst/>
          </a:prstGeom>
          <a:noFill/>
          <a:ln cap="flat" cmpd="sng" w="9525">
            <a:solidFill>
              <a:srgbClr val="000000"/>
            </a:solidFill>
            <a:prstDash val="solid"/>
            <a:round/>
            <a:headEnd len="med" w="med" type="none"/>
            <a:tailEnd len="med" w="med" type="none"/>
          </a:ln>
          <a:effectLst>
            <a:outerShdw blurRad="57150" rotWithShape="0" algn="bl" dir="5400000" dist="19050">
              <a:srgbClr val="000000">
                <a:alpha val="50000"/>
              </a:srgbClr>
            </a:outerShdw>
          </a:effectLst>
        </p:spPr>
      </p:cxnSp>
      <p:sp>
        <p:nvSpPr>
          <p:cNvPr id="89" name="Google Shape;89;p17"/>
          <p:cNvSpPr txBox="1"/>
          <p:nvPr/>
        </p:nvSpPr>
        <p:spPr>
          <a:xfrm>
            <a:off x="5903950" y="2859525"/>
            <a:ext cx="351300" cy="400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t>0</a:t>
            </a:r>
            <a:endParaRPr/>
          </a:p>
        </p:txBody>
      </p:sp>
      <p:sp>
        <p:nvSpPr>
          <p:cNvPr id="90" name="Google Shape;90;p17"/>
          <p:cNvSpPr/>
          <p:nvPr/>
        </p:nvSpPr>
        <p:spPr>
          <a:xfrm rot="10800000">
            <a:off x="5269350" y="2680150"/>
            <a:ext cx="198900" cy="191400"/>
          </a:xfrm>
          <a:prstGeom prst="triangle">
            <a:avLst>
              <a:gd fmla="val 50000"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txBox="1"/>
          <p:nvPr/>
        </p:nvSpPr>
        <p:spPr>
          <a:xfrm>
            <a:off x="2248180" y="2933111"/>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exend Deca"/>
                <a:ea typeface="Lexend Deca"/>
                <a:cs typeface="Lexend Deca"/>
                <a:sym typeface="Lexend Deca"/>
              </a:rPr>
              <a:t>-12</a:t>
            </a:r>
            <a:endParaRPr>
              <a:latin typeface="Lexend Deca"/>
              <a:ea typeface="Lexend Deca"/>
              <a:cs typeface="Lexend Deca"/>
              <a:sym typeface="Lexend Deca"/>
            </a:endParaRPr>
          </a:p>
        </p:txBody>
      </p:sp>
      <p:sp>
        <p:nvSpPr>
          <p:cNvPr id="92" name="Google Shape;92;p17"/>
          <p:cNvSpPr/>
          <p:nvPr/>
        </p:nvSpPr>
        <p:spPr>
          <a:xfrm>
            <a:off x="3967325" y="2641625"/>
            <a:ext cx="230400" cy="219000"/>
          </a:xfrm>
          <a:prstGeom prst="pentagon">
            <a:avLst>
              <a:gd fmla="val 105146" name="hf"/>
              <a:gd fmla="val 110557" name="vf"/>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7"/>
          <p:cNvSpPr/>
          <p:nvPr/>
        </p:nvSpPr>
        <p:spPr>
          <a:xfrm>
            <a:off x="7598550" y="2636610"/>
            <a:ext cx="198900" cy="1989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txBox="1"/>
          <p:nvPr/>
        </p:nvSpPr>
        <p:spPr>
          <a:xfrm>
            <a:off x="352950" y="3743325"/>
            <a:ext cx="843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Look at your number(s) for the </a:t>
            </a:r>
            <a:r>
              <a:rPr b="1" lang="en" sz="1500" u="sng">
                <a:latin typeface="Lexend Deca"/>
                <a:ea typeface="Lexend Deca"/>
                <a:cs typeface="Lexend Deca"/>
                <a:sym typeface="Lexend Deca"/>
              </a:rPr>
              <a:t>triangle</a:t>
            </a:r>
            <a:r>
              <a:rPr lang="en" sz="1500">
                <a:latin typeface="Lexend Deca"/>
                <a:ea typeface="Lexend Deca"/>
                <a:cs typeface="Lexend Deca"/>
                <a:sym typeface="Lexend Deca"/>
              </a:rPr>
              <a:t> on each line.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Give reasons for the number(s) you chose.</a:t>
            </a:r>
            <a:endParaRPr sz="1500">
              <a:latin typeface="Lexend Deca"/>
              <a:ea typeface="Lexend Deca"/>
              <a:cs typeface="Lexend Deca"/>
              <a:sym typeface="Lexend Deca"/>
            </a:endParaRPr>
          </a:p>
        </p:txBody>
      </p:sp>
      <p:sp>
        <p:nvSpPr>
          <p:cNvPr id="95" name="Google Shape;95;p17"/>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nvSpPr>
        <p:spPr>
          <a:xfrm>
            <a:off x="255525" y="125175"/>
            <a:ext cx="8700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The black point below has coordinates (1, 1).</a:t>
            </a:r>
            <a:endParaRPr sz="1500">
              <a:latin typeface="Lexend Deca"/>
              <a:ea typeface="Lexend Deca"/>
              <a:cs typeface="Lexend Deca"/>
              <a:sym typeface="Lexend Deca"/>
            </a:endParaRPr>
          </a:p>
        </p:txBody>
      </p:sp>
      <p:pic>
        <p:nvPicPr>
          <p:cNvPr id="101" name="Google Shape;101;p18"/>
          <p:cNvPicPr preferRelativeResize="0"/>
          <p:nvPr/>
        </p:nvPicPr>
        <p:blipFill>
          <a:blip r:embed="rId3">
            <a:alphaModFix/>
          </a:blip>
          <a:stretch>
            <a:fillRect/>
          </a:stretch>
        </p:blipFill>
        <p:spPr>
          <a:xfrm>
            <a:off x="152400" y="693075"/>
            <a:ext cx="4298026" cy="4298026"/>
          </a:xfrm>
          <a:prstGeom prst="rect">
            <a:avLst/>
          </a:prstGeom>
          <a:noFill/>
          <a:ln>
            <a:noFill/>
          </a:ln>
        </p:spPr>
      </p:pic>
      <p:sp>
        <p:nvSpPr>
          <p:cNvPr id="102" name="Google Shape;102;p18"/>
          <p:cNvSpPr txBox="1"/>
          <p:nvPr/>
        </p:nvSpPr>
        <p:spPr>
          <a:xfrm>
            <a:off x="4751425" y="762975"/>
            <a:ext cx="4204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Choose TWO points.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What could their coordinates be?</a:t>
            </a:r>
            <a:endParaRPr sz="1500">
              <a:latin typeface="Lexend Deca"/>
              <a:ea typeface="Lexend Deca"/>
              <a:cs typeface="Lexend Deca"/>
              <a:sym typeface="Lexend Deca"/>
            </a:endParaRPr>
          </a:p>
        </p:txBody>
      </p:sp>
      <p:sp>
        <p:nvSpPr>
          <p:cNvPr id="103" name="Google Shape;103;p18"/>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nvSpPr>
        <p:spPr>
          <a:xfrm>
            <a:off x="255525" y="125175"/>
            <a:ext cx="8438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Determine the value of each expression.</a:t>
            </a:r>
            <a:endParaRPr i="1" sz="1300">
              <a:latin typeface="Lexend Deca"/>
              <a:ea typeface="Lexend Deca"/>
              <a:cs typeface="Lexend Deca"/>
              <a:sym typeface="Lexend Deca"/>
            </a:endParaRPr>
          </a:p>
        </p:txBody>
      </p:sp>
      <p:sp>
        <p:nvSpPr>
          <p:cNvPr id="109" name="Google Shape;109;p19"/>
          <p:cNvSpPr/>
          <p:nvPr/>
        </p:nvSpPr>
        <p:spPr>
          <a:xfrm>
            <a:off x="11353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p:nvPr/>
        </p:nvSpPr>
        <p:spPr>
          <a:xfrm>
            <a:off x="11721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9"/>
          <p:cNvSpPr/>
          <p:nvPr/>
        </p:nvSpPr>
        <p:spPr>
          <a:xfrm>
            <a:off x="12089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9"/>
          <p:cNvSpPr/>
          <p:nvPr/>
        </p:nvSpPr>
        <p:spPr>
          <a:xfrm>
            <a:off x="12457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p:nvPr/>
        </p:nvSpPr>
        <p:spPr>
          <a:xfrm>
            <a:off x="12826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9"/>
          <p:cNvSpPr/>
          <p:nvPr/>
        </p:nvSpPr>
        <p:spPr>
          <a:xfrm>
            <a:off x="13194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9"/>
          <p:cNvSpPr/>
          <p:nvPr/>
        </p:nvSpPr>
        <p:spPr>
          <a:xfrm>
            <a:off x="13562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p:cNvSpPr/>
          <p:nvPr/>
        </p:nvSpPr>
        <p:spPr>
          <a:xfrm>
            <a:off x="13930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14298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14667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a:off x="15035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15403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15771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 name="Google Shape;122;p19"/>
          <p:cNvGrpSpPr/>
          <p:nvPr/>
        </p:nvGrpSpPr>
        <p:grpSpPr>
          <a:xfrm>
            <a:off x="9176200" y="878275"/>
            <a:ext cx="7289800" cy="738375"/>
            <a:chOff x="58725" y="1916275"/>
            <a:chExt cx="7289800" cy="738375"/>
          </a:xfrm>
        </p:grpSpPr>
        <p:sp>
          <p:nvSpPr>
            <p:cNvPr id="123" name="Google Shape;123;p19"/>
            <p:cNvSpPr/>
            <p:nvPr/>
          </p:nvSpPr>
          <p:spPr>
            <a:xfrm>
              <a:off x="2267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1899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a:off x="1531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p:nvPr/>
          </p:nvSpPr>
          <p:spPr>
            <a:xfrm>
              <a:off x="1163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p:nvPr/>
          </p:nvSpPr>
          <p:spPr>
            <a:xfrm>
              <a:off x="795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p:nvPr/>
          </p:nvSpPr>
          <p:spPr>
            <a:xfrm>
              <a:off x="58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9"/>
            <p:cNvSpPr/>
            <p:nvPr/>
          </p:nvSpPr>
          <p:spPr>
            <a:xfrm>
              <a:off x="426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9"/>
            <p:cNvSpPr/>
            <p:nvPr/>
          </p:nvSpPr>
          <p:spPr>
            <a:xfrm>
              <a:off x="2636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p:nvPr/>
          </p:nvSpPr>
          <p:spPr>
            <a:xfrm>
              <a:off x="5213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p:nvPr/>
          </p:nvSpPr>
          <p:spPr>
            <a:xfrm>
              <a:off x="4845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p:nvPr/>
          </p:nvSpPr>
          <p:spPr>
            <a:xfrm>
              <a:off x="4477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p:nvPr/>
          </p:nvSpPr>
          <p:spPr>
            <a:xfrm>
              <a:off x="4108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9"/>
            <p:cNvSpPr/>
            <p:nvPr/>
          </p:nvSpPr>
          <p:spPr>
            <a:xfrm>
              <a:off x="3740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p:nvPr/>
          </p:nvSpPr>
          <p:spPr>
            <a:xfrm>
              <a:off x="3372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9"/>
            <p:cNvSpPr/>
            <p:nvPr/>
          </p:nvSpPr>
          <p:spPr>
            <a:xfrm>
              <a:off x="3004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p:nvPr/>
          </p:nvSpPr>
          <p:spPr>
            <a:xfrm>
              <a:off x="7054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p:nvPr/>
          </p:nvSpPr>
          <p:spPr>
            <a:xfrm>
              <a:off x="6686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p:nvPr/>
          </p:nvSpPr>
          <p:spPr>
            <a:xfrm>
              <a:off x="6318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9"/>
            <p:cNvSpPr/>
            <p:nvPr/>
          </p:nvSpPr>
          <p:spPr>
            <a:xfrm>
              <a:off x="5949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5581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p:nvPr/>
          </p:nvSpPr>
          <p:spPr>
            <a:xfrm>
              <a:off x="7054525" y="2354050"/>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 name="Google Shape;144;p19"/>
          <p:cNvSpPr/>
          <p:nvPr/>
        </p:nvSpPr>
        <p:spPr>
          <a:xfrm>
            <a:off x="10985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p:nvPr/>
        </p:nvSpPr>
        <p:spPr>
          <a:xfrm>
            <a:off x="10616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10248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9880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a:off x="9512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p:nvPr/>
        </p:nvSpPr>
        <p:spPr>
          <a:xfrm>
            <a:off x="91811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p:nvPr/>
        </p:nvSpPr>
        <p:spPr>
          <a:xfrm flipH="1">
            <a:off x="9239775" y="3179625"/>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9"/>
          <p:cNvSpPr/>
          <p:nvPr/>
        </p:nvSpPr>
        <p:spPr>
          <a:xfrm flipH="1">
            <a:off x="9292825" y="3706950"/>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9"/>
          <p:cNvSpPr/>
          <p:nvPr/>
        </p:nvSpPr>
        <p:spPr>
          <a:xfrm>
            <a:off x="9239775" y="206945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9"/>
          <p:cNvSpPr/>
          <p:nvPr/>
        </p:nvSpPr>
        <p:spPr>
          <a:xfrm>
            <a:off x="9292825" y="265230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9"/>
          <p:cNvSpPr txBox="1"/>
          <p:nvPr/>
        </p:nvSpPr>
        <p:spPr>
          <a:xfrm>
            <a:off x="327063" y="2916050"/>
            <a:ext cx="843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Lexend Deca"/>
                <a:ea typeface="Lexend Deca"/>
                <a:cs typeface="Lexend Deca"/>
                <a:sym typeface="Lexend Deca"/>
              </a:rPr>
              <a:t>Choose an expression. Use a model to show why your answer makes sense.</a:t>
            </a:r>
            <a:endParaRPr sz="1500">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sz="1500">
                <a:solidFill>
                  <a:schemeClr val="dk1"/>
                </a:solidFill>
                <a:latin typeface="Lexend Deca"/>
                <a:ea typeface="Lexend Deca"/>
                <a:cs typeface="Lexend Deca"/>
                <a:sym typeface="Lexend Deca"/>
              </a:rPr>
              <a:t>Explain the model.</a:t>
            </a:r>
            <a:endParaRPr/>
          </a:p>
        </p:txBody>
      </p:sp>
      <p:pic>
        <p:nvPicPr>
          <p:cNvPr descr="&lt;math xmlns=&quot;http://www.w3.org/1998/Math/MathML&quot; display=&quot;block&quot; data-is-equatio=&quot;1&quot; data-latex=&quot;2+16=&quot;&gt;&lt;mn&gt;2&lt;/mn&gt;&lt;mo&gt;+&lt;/mo&gt;&lt;mn&gt;16&lt;/mn&gt;&lt;mo&gt;=&lt;/mo&gt;&lt;/math&gt;" id="155" name="Google Shape;155;p19" title="2 plus 16 equals"/>
          <p:cNvPicPr preferRelativeResize="0"/>
          <p:nvPr/>
        </p:nvPicPr>
        <p:blipFill>
          <a:blip r:embed="rId3">
            <a:alphaModFix/>
          </a:blip>
          <a:stretch>
            <a:fillRect/>
          </a:stretch>
        </p:blipFill>
        <p:spPr>
          <a:xfrm>
            <a:off x="414836" y="817738"/>
            <a:ext cx="1202751" cy="254611"/>
          </a:xfrm>
          <a:prstGeom prst="rect">
            <a:avLst/>
          </a:prstGeom>
          <a:noFill/>
          <a:ln>
            <a:noFill/>
          </a:ln>
        </p:spPr>
      </p:pic>
      <p:pic>
        <p:nvPicPr>
          <p:cNvPr descr="&lt;math xmlns=&quot;http://www.w3.org/1998/Math/MathML&quot; display=&quot;block&quot; data-is-equatio=&quot;1&quot; data-latex=&quot;\left(-2\right)+16=&quot;&gt;&lt;mrow data-mjx-texclass=&quot;INNER&quot;&gt;&lt;mo data-mjx-texclass=&quot;OPEN&quot;&gt;(&lt;/mo&gt;&lt;mo&gt;−&lt;/mo&gt;&lt;mn&gt;2&lt;/mn&gt;&lt;mo data-mjx-texclass=&quot;CLOSE&quot;&gt;)&lt;/mo&gt;&lt;/mrow&gt;&lt;mo&gt;+&lt;/mo&gt;&lt;mn&gt;16&lt;/mn&gt;&lt;mo&gt;=&lt;/mo&gt;&lt;/math&gt;" id="156" name="Google Shape;156;p19" title="negative 2 plus 16 equals"/>
          <p:cNvPicPr preferRelativeResize="0"/>
          <p:nvPr/>
        </p:nvPicPr>
        <p:blipFill>
          <a:blip r:embed="rId4">
            <a:alphaModFix/>
          </a:blip>
          <a:stretch>
            <a:fillRect/>
          </a:stretch>
        </p:blipFill>
        <p:spPr>
          <a:xfrm>
            <a:off x="414825" y="1309120"/>
            <a:ext cx="1562769" cy="285440"/>
          </a:xfrm>
          <a:prstGeom prst="rect">
            <a:avLst/>
          </a:prstGeom>
          <a:noFill/>
          <a:ln>
            <a:noFill/>
          </a:ln>
        </p:spPr>
      </p:pic>
      <p:pic>
        <p:nvPicPr>
          <p:cNvPr descr="&lt;math xmlns=&quot;http://www.w3.org/1998/Math/MathML&quot; display=&quot;block&quot; data-is-equatio=&quot;1&quot; data-latex=&quot;\left(-2\right)-16=&quot;&gt;&lt;mrow data-mjx-texclass=&quot;INNER&quot;&gt;&lt;mo data-mjx-texclass=&quot;OPEN&quot;&gt;(&lt;/mo&gt;&lt;mo&gt;−&lt;/mo&gt;&lt;mn&gt;2&lt;/mn&gt;&lt;mo data-mjx-texclass=&quot;CLOSE&quot;&gt;)&lt;/mo&gt;&lt;/mrow&gt;&lt;mo&gt;−&lt;/mo&gt;&lt;mn&gt;16&lt;/mn&gt;&lt;mo&gt;=&lt;/mo&gt;&lt;/math&gt;" id="157" name="Google Shape;157;p19" title="negative 2 minus 16 equals"/>
          <p:cNvPicPr preferRelativeResize="0"/>
          <p:nvPr/>
        </p:nvPicPr>
        <p:blipFill>
          <a:blip r:embed="rId5">
            <a:alphaModFix/>
          </a:blip>
          <a:stretch>
            <a:fillRect/>
          </a:stretch>
        </p:blipFill>
        <p:spPr>
          <a:xfrm>
            <a:off x="414825" y="1831334"/>
            <a:ext cx="1562769" cy="285440"/>
          </a:xfrm>
          <a:prstGeom prst="rect">
            <a:avLst/>
          </a:prstGeom>
          <a:noFill/>
          <a:ln>
            <a:noFill/>
          </a:ln>
        </p:spPr>
      </p:pic>
      <p:pic>
        <p:nvPicPr>
          <p:cNvPr descr="&lt;math xmlns=&quot;http://www.w3.org/1998/Math/MathML&quot; display=&quot;block&quot; data-is-equatio=&quot;1&quot; data-latex=&quot;\left(-2\right)-\left(-16\right)=&quot;&gt;&lt;mrow data-mjx-texclass=&quot;INNER&quot;&gt;&lt;mo data-mjx-texclass=&quot;OPEN&quot;&gt;(&lt;/mo&gt;&lt;mo&gt;−&lt;/mo&gt;&lt;mn&gt;2&lt;/mn&gt;&lt;mo data-mjx-texclass=&quot;CLOSE&quot;&gt;)&lt;/mo&gt;&lt;/mrow&gt;&lt;mo&gt;−&lt;/mo&gt;&lt;mrow data-mjx-texclass=&quot;INNER&quot;&gt;&lt;mo data-mjx-texclass=&quot;OPEN&quot;&gt;(&lt;/mo&gt;&lt;mo&gt;−&lt;/mo&gt;&lt;mn&gt;16&lt;/mn&gt;&lt;mo data-mjx-texclass=&quot;CLOSE&quot;&gt;)&lt;/mo&gt;&lt;/mrow&gt;&lt;mo&gt;=&lt;/mo&gt;&lt;/math&gt;" id="158" name="Google Shape;158;p19" title="negative 2 minus negative 16 equals"/>
          <p:cNvPicPr preferRelativeResize="0"/>
          <p:nvPr/>
        </p:nvPicPr>
        <p:blipFill>
          <a:blip r:embed="rId6">
            <a:alphaModFix/>
          </a:blip>
          <a:stretch>
            <a:fillRect/>
          </a:stretch>
        </p:blipFill>
        <p:spPr>
          <a:xfrm>
            <a:off x="414825" y="2353548"/>
            <a:ext cx="1990925" cy="285440"/>
          </a:xfrm>
          <a:prstGeom prst="rect">
            <a:avLst/>
          </a:prstGeom>
          <a:noFill/>
          <a:ln>
            <a:noFill/>
          </a:ln>
        </p:spPr>
      </p:pic>
      <p:pic>
        <p:nvPicPr>
          <p:cNvPr id="159" name="Google Shape;159;p19"/>
          <p:cNvPicPr preferRelativeResize="0"/>
          <p:nvPr/>
        </p:nvPicPr>
        <p:blipFill>
          <a:blip r:embed="rId7">
            <a:alphaModFix/>
          </a:blip>
          <a:stretch>
            <a:fillRect/>
          </a:stretch>
        </p:blipFill>
        <p:spPr>
          <a:xfrm>
            <a:off x="9239775" y="4519758"/>
            <a:ext cx="9144000" cy="509983"/>
          </a:xfrm>
          <a:prstGeom prst="rect">
            <a:avLst/>
          </a:prstGeom>
          <a:noFill/>
          <a:ln>
            <a:noFill/>
          </a:ln>
        </p:spPr>
      </p:pic>
      <p:sp>
        <p:nvSpPr>
          <p:cNvPr id="160" name="Google Shape;160;p19"/>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0"/>
          <p:cNvSpPr txBox="1"/>
          <p:nvPr/>
        </p:nvSpPr>
        <p:spPr>
          <a:xfrm>
            <a:off x="227525" y="429975"/>
            <a:ext cx="4075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Choose THREE problems below.</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What are the products?</a:t>
            </a:r>
            <a:endParaRPr sz="1500">
              <a:latin typeface="Lexend Deca"/>
              <a:ea typeface="Lexend Deca"/>
              <a:cs typeface="Lexend Deca"/>
              <a:sym typeface="Lexend Deca"/>
            </a:endParaRPr>
          </a:p>
        </p:txBody>
      </p:sp>
      <p:pic>
        <p:nvPicPr>
          <p:cNvPr descr="&lt;math xmlns=&quot;http://www.w3.org/1998/Math/MathML&quot; display=&quot;block&quot; data-is-equatio=&quot;1&quot; data-latex=&quot;\left(-6\right)\times\left(+2\right)&quot;&gt;&lt;mrow data-mjx-texclass=&quot;INNER&quot;&gt;&lt;mo data-mjx-texclass=&quot;OPEN&quot;&gt;(&lt;/mo&gt;&lt;mo&gt;−&lt;/mo&gt;&lt;mn&gt;6&lt;/mn&gt;&lt;mo data-mjx-texclass=&quot;CLOSE&quot;&gt;)&lt;/mo&gt;&lt;/mrow&gt;&lt;mo&gt;×&lt;/mo&gt;&lt;mrow data-mjx-texclass=&quot;INNER&quot;&gt;&lt;mo data-mjx-texclass=&quot;OPEN&quot;&gt;(&lt;/mo&gt;&lt;mo&gt;+&lt;/mo&gt;&lt;mn&gt;2&lt;/mn&gt;&lt;mo data-mjx-texclass=&quot;CLOSE&quot;&gt;)&lt;/mo&gt;&lt;/mrow&gt;&lt;/math&gt;" id="166" name="Google Shape;166;p20" title="negative 6 times open paren positive 2 close paren"/>
          <p:cNvPicPr preferRelativeResize="0"/>
          <p:nvPr/>
        </p:nvPicPr>
        <p:blipFill>
          <a:blip r:embed="rId3">
            <a:alphaModFix/>
          </a:blip>
          <a:stretch>
            <a:fillRect/>
          </a:stretch>
        </p:blipFill>
        <p:spPr>
          <a:xfrm>
            <a:off x="311525" y="1322300"/>
            <a:ext cx="1158915" cy="218663"/>
          </a:xfrm>
          <a:prstGeom prst="rect">
            <a:avLst/>
          </a:prstGeom>
          <a:noFill/>
          <a:ln>
            <a:noFill/>
          </a:ln>
        </p:spPr>
      </p:pic>
      <p:pic>
        <p:nvPicPr>
          <p:cNvPr descr="&lt;math xmlns=&quot;http://www.w3.org/1998/Math/MathML&quot; display=&quot;block&quot; data-is-equatio=&quot;1&quot; data-latex=&quot;\left(+3\right)\times\left(-4\right)&quot;&gt;&lt;mrow data-mjx-texclass=&quot;INNER&quot;&gt;&lt;mo data-mjx-texclass=&quot;OPEN&quot;&gt;(&lt;/mo&gt;&lt;mo&gt;+&lt;/mo&gt;&lt;mn&gt;3&lt;/mn&gt;&lt;mo data-mjx-texclass=&quot;CLOSE&quot;&gt;)&lt;/mo&gt;&lt;/mrow&gt;&lt;mo&gt;×&lt;/mo&gt;&lt;mrow data-mjx-texclass=&quot;INNER&quot;&gt;&lt;mo data-mjx-texclass=&quot;OPEN&quot;&gt;(&lt;/mo&gt;&lt;mo&gt;−&lt;/mo&gt;&lt;mn&gt;4&lt;/mn&gt;&lt;mo data-mjx-texclass=&quot;CLOSE&quot;&gt;)&lt;/mo&gt;&lt;/mrow&gt;&lt;/math&gt;" id="167" name="Google Shape;167;p20" title="open paren positive 3 close paren times negative 4"/>
          <p:cNvPicPr preferRelativeResize="0"/>
          <p:nvPr/>
        </p:nvPicPr>
        <p:blipFill>
          <a:blip r:embed="rId4">
            <a:alphaModFix/>
          </a:blip>
          <a:stretch>
            <a:fillRect/>
          </a:stretch>
        </p:blipFill>
        <p:spPr>
          <a:xfrm>
            <a:off x="311525" y="1788366"/>
            <a:ext cx="1158915" cy="213196"/>
          </a:xfrm>
          <a:prstGeom prst="rect">
            <a:avLst/>
          </a:prstGeom>
          <a:noFill/>
          <a:ln>
            <a:noFill/>
          </a:ln>
        </p:spPr>
      </p:pic>
      <p:pic>
        <p:nvPicPr>
          <p:cNvPr descr="&lt;math xmlns=&quot;http://www.w3.org/1998/Math/MathML&quot; display=&quot;block&quot; data-is-equatio=&quot;1&quot; data-latex=&quot;\left(-7\right)\times\left(-7\right)&quot;&gt;&lt;mrow data-mjx-texclass=&quot;INNER&quot;&gt;&lt;mo data-mjx-texclass=&quot;OPEN&quot;&gt;(&lt;/mo&gt;&lt;mo&gt;−&lt;/mo&gt;&lt;mn&gt;7&lt;/mn&gt;&lt;mo data-mjx-texclass=&quot;CLOSE&quot;&gt;)&lt;/mo&gt;&lt;/mrow&gt;&lt;mo&gt;×&lt;/mo&gt;&lt;mrow data-mjx-texclass=&quot;INNER&quot;&gt;&lt;mo data-mjx-texclass=&quot;OPEN&quot;&gt;(&lt;/mo&gt;&lt;mo&gt;−&lt;/mo&gt;&lt;mn&gt;7&lt;/mn&gt;&lt;mo data-mjx-texclass=&quot;CLOSE&quot;&gt;)&lt;/mo&gt;&lt;/mrow&gt;&lt;/math&gt;" id="168" name="Google Shape;168;p20" title="negative 7 times negative 7"/>
          <p:cNvPicPr preferRelativeResize="0"/>
          <p:nvPr/>
        </p:nvPicPr>
        <p:blipFill>
          <a:blip r:embed="rId5">
            <a:alphaModFix/>
          </a:blip>
          <a:stretch>
            <a:fillRect/>
          </a:stretch>
        </p:blipFill>
        <p:spPr>
          <a:xfrm>
            <a:off x="311525" y="2248951"/>
            <a:ext cx="1158915" cy="213196"/>
          </a:xfrm>
          <a:prstGeom prst="rect">
            <a:avLst/>
          </a:prstGeom>
          <a:noFill/>
          <a:ln>
            <a:noFill/>
          </a:ln>
        </p:spPr>
      </p:pic>
      <p:pic>
        <p:nvPicPr>
          <p:cNvPr descr="&lt;math xmlns=&quot;http://www.w3.org/1998/Math/MathML&quot; display=&quot;block&quot; data-is-equatio=&quot;1&quot; data-latex=&quot;\left(-8\right)\times\left(+7\right)&quot;&gt;&lt;mrow data-mjx-texclass=&quot;INNER&quot;&gt;&lt;mo data-mjx-texclass=&quot;OPEN&quot;&gt;(&lt;/mo&gt;&lt;mo&gt;−&lt;/mo&gt;&lt;mn&gt;8&lt;/mn&gt;&lt;mo data-mjx-texclass=&quot;CLOSE&quot;&gt;)&lt;/mo&gt;&lt;/mrow&gt;&lt;mo&gt;×&lt;/mo&gt;&lt;mrow data-mjx-texclass=&quot;INNER&quot;&gt;&lt;mo data-mjx-texclass=&quot;OPEN&quot;&gt;(&lt;/mo&gt;&lt;mo&gt;+&lt;/mo&gt;&lt;mn&gt;7&lt;/mn&gt;&lt;mo data-mjx-texclass=&quot;CLOSE&quot;&gt;)&lt;/mo&gt;&lt;/mrow&gt;&lt;/math&gt;" id="169" name="Google Shape;169;p20" title="negative 8 times open paren positive 7 close paren"/>
          <p:cNvPicPr preferRelativeResize="0"/>
          <p:nvPr/>
        </p:nvPicPr>
        <p:blipFill>
          <a:blip r:embed="rId6">
            <a:alphaModFix/>
          </a:blip>
          <a:stretch>
            <a:fillRect/>
          </a:stretch>
        </p:blipFill>
        <p:spPr>
          <a:xfrm>
            <a:off x="311525" y="2694604"/>
            <a:ext cx="1158915" cy="213196"/>
          </a:xfrm>
          <a:prstGeom prst="rect">
            <a:avLst/>
          </a:prstGeom>
          <a:noFill/>
          <a:ln>
            <a:noFill/>
          </a:ln>
        </p:spPr>
      </p:pic>
      <p:pic>
        <p:nvPicPr>
          <p:cNvPr descr="&lt;math xmlns=&quot;http://www.w3.org/1998/Math/MathML&quot; display=&quot;block&quot; data-is-equatio=&quot;1&quot; data-latex=&quot;\left(-10\right)\times\left(+19\right)&quot;&gt;&lt;mrow data-mjx-texclass=&quot;INNER&quot;&gt;&lt;mo data-mjx-texclass=&quot;OPEN&quot;&gt;(&lt;/mo&gt;&lt;mo&gt;−&lt;/mo&gt;&lt;mn&gt;10&lt;/mn&gt;&lt;mo data-mjx-texclass=&quot;CLOSE&quot;&gt;)&lt;/mo&gt;&lt;/mrow&gt;&lt;mo&gt;×&lt;/mo&gt;&lt;mrow data-mjx-texclass=&quot;INNER&quot;&gt;&lt;mo data-mjx-texclass=&quot;OPEN&quot;&gt;(&lt;/mo&gt;&lt;mo&gt;+&lt;/mo&gt;&lt;mn&gt;19&lt;/mn&gt;&lt;mo data-mjx-texclass=&quot;CLOSE&quot;&gt;)&lt;/mo&gt;&lt;/mrow&gt;&lt;/math&gt;" id="170" name="Google Shape;170;p20" title="negative 10 times open paren positive 19 close paren"/>
          <p:cNvPicPr preferRelativeResize="0"/>
          <p:nvPr/>
        </p:nvPicPr>
        <p:blipFill>
          <a:blip r:embed="rId7">
            <a:alphaModFix/>
          </a:blip>
          <a:stretch>
            <a:fillRect/>
          </a:stretch>
        </p:blipFill>
        <p:spPr>
          <a:xfrm>
            <a:off x="311530" y="3140254"/>
            <a:ext cx="1399444" cy="213196"/>
          </a:xfrm>
          <a:prstGeom prst="rect">
            <a:avLst/>
          </a:prstGeom>
          <a:noFill/>
          <a:ln>
            <a:noFill/>
          </a:ln>
        </p:spPr>
      </p:pic>
      <p:sp>
        <p:nvSpPr>
          <p:cNvPr id="171" name="Google Shape;171;p20"/>
          <p:cNvSpPr txBox="1"/>
          <p:nvPr/>
        </p:nvSpPr>
        <p:spPr>
          <a:xfrm>
            <a:off x="4760768" y="429975"/>
            <a:ext cx="3984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You </a:t>
            </a:r>
            <a:r>
              <a:rPr b="1" lang="en" sz="1500">
                <a:latin typeface="Lexend Deca"/>
                <a:ea typeface="Lexend Deca"/>
                <a:cs typeface="Lexend Deca"/>
                <a:sym typeface="Lexend Deca"/>
              </a:rPr>
              <a:t>multiply</a:t>
            </a:r>
            <a:r>
              <a:rPr lang="en" sz="1500">
                <a:latin typeface="Lexend Deca"/>
                <a:ea typeface="Lexend Deca"/>
                <a:cs typeface="Lexend Deca"/>
                <a:sym typeface="Lexend Deca"/>
              </a:rPr>
              <a:t> two integers and the product (or answer) is (–36)</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List </a:t>
            </a:r>
            <a:r>
              <a:rPr b="1" lang="en" sz="1500">
                <a:latin typeface="Lexend Deca"/>
                <a:ea typeface="Lexend Deca"/>
                <a:cs typeface="Lexend Deca"/>
                <a:sym typeface="Lexend Deca"/>
              </a:rPr>
              <a:t>two</a:t>
            </a:r>
            <a:r>
              <a:rPr lang="en" sz="1500">
                <a:latin typeface="Lexend Deca"/>
                <a:ea typeface="Lexend Deca"/>
                <a:cs typeface="Lexend Deca"/>
                <a:sym typeface="Lexend Deca"/>
              </a:rPr>
              <a:t> possible pairs of integers:</a:t>
            </a:r>
            <a:endParaRPr sz="1500">
              <a:latin typeface="Lexend Deca"/>
              <a:ea typeface="Lexend Deca"/>
              <a:cs typeface="Lexend Deca"/>
              <a:sym typeface="Lexend Deca"/>
            </a:endParaRPr>
          </a:p>
        </p:txBody>
      </p:sp>
      <p:sp>
        <p:nvSpPr>
          <p:cNvPr id="172" name="Google Shape;172;p20"/>
          <p:cNvSpPr txBox="1"/>
          <p:nvPr/>
        </p:nvSpPr>
        <p:spPr>
          <a:xfrm>
            <a:off x="4760764" y="2876550"/>
            <a:ext cx="3984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Lexend Deca"/>
                <a:ea typeface="Lexend Deca"/>
                <a:cs typeface="Lexend Deca"/>
                <a:sym typeface="Lexend Deca"/>
              </a:rPr>
              <a:t>Choose a pair of numbers. Use a model to show why your answer makes sense.</a:t>
            </a:r>
            <a:endParaRPr sz="1500">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sz="1500">
                <a:solidFill>
                  <a:schemeClr val="dk1"/>
                </a:solidFill>
                <a:latin typeface="Lexend Deca"/>
                <a:ea typeface="Lexend Deca"/>
                <a:cs typeface="Lexend Deca"/>
                <a:sym typeface="Lexend Deca"/>
              </a:rPr>
              <a:t>Explain the model.</a:t>
            </a:r>
            <a:endParaRPr/>
          </a:p>
        </p:txBody>
      </p:sp>
      <p:sp>
        <p:nvSpPr>
          <p:cNvPr id="173" name="Google Shape;173;p20"/>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txBox="1"/>
          <p:nvPr/>
        </p:nvSpPr>
        <p:spPr>
          <a:xfrm>
            <a:off x="4695418" y="429975"/>
            <a:ext cx="40488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You </a:t>
            </a:r>
            <a:r>
              <a:rPr b="1" lang="en" sz="1500">
                <a:latin typeface="Lexend Deca"/>
                <a:ea typeface="Lexend Deca"/>
                <a:cs typeface="Lexend Deca"/>
                <a:sym typeface="Lexend Deca"/>
              </a:rPr>
              <a:t>divide</a:t>
            </a:r>
            <a:r>
              <a:rPr lang="en" sz="1500">
                <a:latin typeface="Lexend Deca"/>
                <a:ea typeface="Lexend Deca"/>
                <a:cs typeface="Lexend Deca"/>
                <a:sym typeface="Lexend Deca"/>
              </a:rPr>
              <a:t> two integers and the quotient (or answer) is –12. </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List </a:t>
            </a:r>
            <a:r>
              <a:rPr b="1" lang="en" sz="1500">
                <a:latin typeface="Lexend Deca"/>
                <a:ea typeface="Lexend Deca"/>
                <a:cs typeface="Lexend Deca"/>
                <a:sym typeface="Lexend Deca"/>
              </a:rPr>
              <a:t>two</a:t>
            </a:r>
            <a:r>
              <a:rPr lang="en" sz="1500">
                <a:latin typeface="Lexend Deca"/>
                <a:ea typeface="Lexend Deca"/>
                <a:cs typeface="Lexend Deca"/>
                <a:sym typeface="Lexend Deca"/>
              </a:rPr>
              <a:t> possible pairs of integers.</a:t>
            </a:r>
            <a:endParaRPr sz="1500">
              <a:latin typeface="Lexend Deca"/>
              <a:ea typeface="Lexend Deca"/>
              <a:cs typeface="Lexend Deca"/>
              <a:sym typeface="Lexend Deca"/>
            </a:endParaRPr>
          </a:p>
        </p:txBody>
      </p:sp>
      <p:sp>
        <p:nvSpPr>
          <p:cNvPr id="179" name="Google Shape;179;p21"/>
          <p:cNvSpPr/>
          <p:nvPr/>
        </p:nvSpPr>
        <p:spPr>
          <a:xfrm>
            <a:off x="11353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1"/>
          <p:cNvSpPr/>
          <p:nvPr/>
        </p:nvSpPr>
        <p:spPr>
          <a:xfrm>
            <a:off x="11721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12089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12457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1"/>
          <p:cNvSpPr/>
          <p:nvPr/>
        </p:nvSpPr>
        <p:spPr>
          <a:xfrm>
            <a:off x="12826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1"/>
          <p:cNvSpPr/>
          <p:nvPr/>
        </p:nvSpPr>
        <p:spPr>
          <a:xfrm>
            <a:off x="13194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p:nvPr/>
        </p:nvSpPr>
        <p:spPr>
          <a:xfrm>
            <a:off x="13562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13930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1"/>
          <p:cNvSpPr/>
          <p:nvPr/>
        </p:nvSpPr>
        <p:spPr>
          <a:xfrm>
            <a:off x="14298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1"/>
          <p:cNvSpPr/>
          <p:nvPr/>
        </p:nvSpPr>
        <p:spPr>
          <a:xfrm>
            <a:off x="14667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p:nvPr/>
        </p:nvSpPr>
        <p:spPr>
          <a:xfrm>
            <a:off x="15035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
          <p:cNvSpPr/>
          <p:nvPr/>
        </p:nvSpPr>
        <p:spPr>
          <a:xfrm>
            <a:off x="15403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p:nvPr/>
        </p:nvSpPr>
        <p:spPr>
          <a:xfrm>
            <a:off x="15771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21"/>
          <p:cNvGrpSpPr/>
          <p:nvPr/>
        </p:nvGrpSpPr>
        <p:grpSpPr>
          <a:xfrm>
            <a:off x="9176200" y="878275"/>
            <a:ext cx="7289800" cy="738375"/>
            <a:chOff x="58725" y="1916275"/>
            <a:chExt cx="7289800" cy="738375"/>
          </a:xfrm>
        </p:grpSpPr>
        <p:sp>
          <p:nvSpPr>
            <p:cNvPr id="193" name="Google Shape;193;p21"/>
            <p:cNvSpPr/>
            <p:nvPr/>
          </p:nvSpPr>
          <p:spPr>
            <a:xfrm>
              <a:off x="2267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a:off x="1899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a:off x="1531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a:off x="1163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a:off x="795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58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426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2636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5213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4845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4477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4108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
            <p:cNvSpPr/>
            <p:nvPr/>
          </p:nvSpPr>
          <p:spPr>
            <a:xfrm>
              <a:off x="3740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3372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a:off x="3004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70545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p:nvPr/>
          </p:nvSpPr>
          <p:spPr>
            <a:xfrm>
              <a:off x="66863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63181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1"/>
            <p:cNvSpPr/>
            <p:nvPr/>
          </p:nvSpPr>
          <p:spPr>
            <a:xfrm>
              <a:off x="59499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5581725" y="1916275"/>
              <a:ext cx="294000" cy="3006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a:off x="7054525" y="2354050"/>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4" name="Google Shape;214;p21"/>
          <p:cNvSpPr/>
          <p:nvPr/>
        </p:nvSpPr>
        <p:spPr>
          <a:xfrm>
            <a:off x="109850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p:nvPr/>
        </p:nvSpPr>
        <p:spPr>
          <a:xfrm>
            <a:off x="106168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102486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98804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1"/>
          <p:cNvSpPr/>
          <p:nvPr/>
        </p:nvSpPr>
        <p:spPr>
          <a:xfrm>
            <a:off x="95122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1"/>
          <p:cNvSpPr/>
          <p:nvPr/>
        </p:nvSpPr>
        <p:spPr>
          <a:xfrm>
            <a:off x="9181100" y="1369725"/>
            <a:ext cx="294000" cy="3006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1"/>
          <p:cNvSpPr/>
          <p:nvPr/>
        </p:nvSpPr>
        <p:spPr>
          <a:xfrm flipH="1">
            <a:off x="9239775" y="3179625"/>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flipH="1">
            <a:off x="9292825" y="3706950"/>
            <a:ext cx="537900" cy="455400"/>
          </a:xfrm>
          <a:prstGeom prst="curvedDownArrow">
            <a:avLst>
              <a:gd fmla="val 25000" name="adj1"/>
              <a:gd fmla="val 50000" name="adj2"/>
              <a:gd fmla="val 25000"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a:off x="9239775" y="206945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p:nvPr/>
        </p:nvSpPr>
        <p:spPr>
          <a:xfrm>
            <a:off x="9292825" y="2652300"/>
            <a:ext cx="537900" cy="455400"/>
          </a:xfrm>
          <a:prstGeom prst="curvedDownArrow">
            <a:avLst>
              <a:gd fmla="val 25000" name="adj1"/>
              <a:gd fmla="val 50000" name="adj2"/>
              <a:gd fmla="val 44497" name="adj3"/>
            </a:avLst>
          </a:prstGeom>
          <a:solidFill>
            <a:srgbClr val="3C78D8"/>
          </a:solidFill>
          <a:ln cap="flat" cmpd="sng" w="9525">
            <a:solidFill>
              <a:srgbClr val="0069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 name="Google Shape;224;p21"/>
          <p:cNvPicPr preferRelativeResize="0"/>
          <p:nvPr/>
        </p:nvPicPr>
        <p:blipFill>
          <a:blip r:embed="rId3">
            <a:alphaModFix/>
          </a:blip>
          <a:stretch>
            <a:fillRect/>
          </a:stretch>
        </p:blipFill>
        <p:spPr>
          <a:xfrm>
            <a:off x="9239775" y="4519758"/>
            <a:ext cx="9144000" cy="509983"/>
          </a:xfrm>
          <a:prstGeom prst="rect">
            <a:avLst/>
          </a:prstGeom>
          <a:noFill/>
          <a:ln>
            <a:noFill/>
          </a:ln>
        </p:spPr>
      </p:pic>
      <p:sp>
        <p:nvSpPr>
          <p:cNvPr id="225" name="Google Shape;225;p21"/>
          <p:cNvSpPr txBox="1"/>
          <p:nvPr/>
        </p:nvSpPr>
        <p:spPr>
          <a:xfrm>
            <a:off x="4695435" y="2870900"/>
            <a:ext cx="40488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Lexend Deca"/>
                <a:ea typeface="Lexend Deca"/>
                <a:cs typeface="Lexend Deca"/>
                <a:sym typeface="Lexend Deca"/>
              </a:rPr>
              <a:t>Choose a pair of numbers. Use a model to show why your answer makes sense.</a:t>
            </a:r>
            <a:endParaRPr sz="1500">
              <a:solidFill>
                <a:schemeClr val="dk1"/>
              </a:solidFill>
              <a:latin typeface="Lexend Deca"/>
              <a:ea typeface="Lexend Deca"/>
              <a:cs typeface="Lexend Deca"/>
              <a:sym typeface="Lexend Deca"/>
            </a:endParaRPr>
          </a:p>
          <a:p>
            <a:pPr indent="0" lvl="0" marL="0" rtl="0" algn="l">
              <a:spcBef>
                <a:spcPts val="0"/>
              </a:spcBef>
              <a:spcAft>
                <a:spcPts val="0"/>
              </a:spcAft>
              <a:buNone/>
            </a:pPr>
            <a:r>
              <a:rPr lang="en" sz="1500">
                <a:solidFill>
                  <a:schemeClr val="dk1"/>
                </a:solidFill>
                <a:latin typeface="Lexend Deca"/>
                <a:ea typeface="Lexend Deca"/>
                <a:cs typeface="Lexend Deca"/>
                <a:sym typeface="Lexend Deca"/>
              </a:rPr>
              <a:t>Explain the model.</a:t>
            </a:r>
            <a:endParaRPr/>
          </a:p>
        </p:txBody>
      </p:sp>
      <p:sp>
        <p:nvSpPr>
          <p:cNvPr id="226" name="Google Shape;226;p21"/>
          <p:cNvSpPr txBox="1"/>
          <p:nvPr/>
        </p:nvSpPr>
        <p:spPr>
          <a:xfrm>
            <a:off x="187650" y="382700"/>
            <a:ext cx="4075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Lexend Deca"/>
                <a:ea typeface="Lexend Deca"/>
                <a:cs typeface="Lexend Deca"/>
                <a:sym typeface="Lexend Deca"/>
              </a:rPr>
              <a:t>Choose THREE problems below.</a:t>
            </a:r>
            <a:endParaRPr sz="1500">
              <a:latin typeface="Lexend Deca"/>
              <a:ea typeface="Lexend Deca"/>
              <a:cs typeface="Lexend Deca"/>
              <a:sym typeface="Lexend Deca"/>
            </a:endParaRPr>
          </a:p>
          <a:p>
            <a:pPr indent="0" lvl="0" marL="0" rtl="0" algn="l">
              <a:spcBef>
                <a:spcPts val="0"/>
              </a:spcBef>
              <a:spcAft>
                <a:spcPts val="0"/>
              </a:spcAft>
              <a:buNone/>
            </a:pPr>
            <a:r>
              <a:rPr lang="en" sz="1500">
                <a:latin typeface="Lexend Deca"/>
                <a:ea typeface="Lexend Deca"/>
                <a:cs typeface="Lexend Deca"/>
                <a:sym typeface="Lexend Deca"/>
              </a:rPr>
              <a:t>What are the quotients?</a:t>
            </a:r>
            <a:endParaRPr sz="1500">
              <a:latin typeface="Lexend Deca"/>
              <a:ea typeface="Lexend Deca"/>
              <a:cs typeface="Lexend Deca"/>
              <a:sym typeface="Lexend Deca"/>
            </a:endParaRPr>
          </a:p>
        </p:txBody>
      </p:sp>
      <p:pic>
        <p:nvPicPr>
          <p:cNvPr descr="&lt;math xmlns=&quot;http://www.w3.org/1998/Math/MathML&quot; display=&quot;block&quot; data-is-equatio=&quot;1&quot; data-latex=&quot;49\div7&quot;&gt;&lt;mn&gt;49&lt;/mn&gt;&lt;mo&gt;÷&lt;/mo&gt;&lt;mn&gt;7&lt;/mn&gt;&lt;/math&gt;" id="227" name="Google Shape;227;p21" title="49 divided by 7"/>
          <p:cNvPicPr preferRelativeResize="0"/>
          <p:nvPr/>
        </p:nvPicPr>
        <p:blipFill>
          <a:blip r:embed="rId4">
            <a:alphaModFix/>
          </a:blip>
          <a:stretch>
            <a:fillRect/>
          </a:stretch>
        </p:blipFill>
        <p:spPr>
          <a:xfrm>
            <a:off x="337002" y="1259900"/>
            <a:ext cx="703503" cy="201000"/>
          </a:xfrm>
          <a:prstGeom prst="rect">
            <a:avLst/>
          </a:prstGeom>
          <a:noFill/>
          <a:ln cap="flat" cmpd="sng" w="9525">
            <a:solidFill>
              <a:srgbClr val="9E9E9E"/>
            </a:solidFill>
            <a:prstDash val="solid"/>
            <a:round/>
            <a:headEnd len="sm" w="sm" type="none"/>
            <a:tailEnd len="sm" w="sm" type="none"/>
          </a:ln>
        </p:spPr>
      </p:pic>
      <p:pic>
        <p:nvPicPr>
          <p:cNvPr descr="&lt;math xmlns=&quot;http://www.w3.org/1998/Math/MathML&quot; display=&quot;block&quot; data-is-equatio=&quot;1&quot; data-latex=&quot;49\div\left(-7\right)&quot;&gt;&lt;mn&gt;49&lt;/mn&gt;&lt;mo&gt;÷&lt;/mo&gt;&lt;mrow data-mjx-texclass=&quot;INNER&quot;&gt;&lt;mo data-mjx-texclass=&quot;OPEN&quot;&gt;(&lt;/mo&gt;&lt;mo&gt;−&lt;/mo&gt;&lt;mn&gt;7&lt;/mn&gt;&lt;mo data-mjx-texclass=&quot;CLOSE&quot;&gt;)&lt;/mo&gt;&lt;/mrow&gt;&lt;/math&gt;" id="228" name="Google Shape;228;p21" title="49 divided by negative 7"/>
          <p:cNvPicPr preferRelativeResize="0"/>
          <p:nvPr/>
        </p:nvPicPr>
        <p:blipFill>
          <a:blip r:embed="rId5">
            <a:alphaModFix/>
          </a:blip>
          <a:stretch>
            <a:fillRect/>
          </a:stretch>
        </p:blipFill>
        <p:spPr>
          <a:xfrm>
            <a:off x="337002" y="1712563"/>
            <a:ext cx="894102" cy="203917"/>
          </a:xfrm>
          <a:prstGeom prst="rect">
            <a:avLst/>
          </a:prstGeom>
          <a:noFill/>
          <a:ln cap="flat" cmpd="sng" w="9525">
            <a:solidFill>
              <a:srgbClr val="9E9E9E"/>
            </a:solidFill>
            <a:prstDash val="solid"/>
            <a:round/>
            <a:headEnd len="sm" w="sm" type="none"/>
            <a:tailEnd len="sm" w="sm" type="none"/>
          </a:ln>
        </p:spPr>
      </p:pic>
      <p:pic>
        <p:nvPicPr>
          <p:cNvPr descr="&lt;math xmlns=&quot;http://www.w3.org/1998/Math/MathML&quot; display=&quot;block&quot; data-is-equatio=&quot;1&quot; data-latex=&quot;\left(-81\right)\div\left(-9\right)&quot;&gt;&lt;mrow data-mjx-texclass=&quot;INNER&quot;&gt;&lt;mo data-mjx-texclass=&quot;OPEN&quot;&gt;(&lt;/mo&gt;&lt;mo&gt;−&lt;/mo&gt;&lt;mn&gt;81&lt;/mn&gt;&lt;mo data-mjx-texclass=&quot;CLOSE&quot;&gt;)&lt;/mo&gt;&lt;/mrow&gt;&lt;mo&gt;÷&lt;/mo&gt;&lt;mrow data-mjx-texclass=&quot;INNER&quot;&gt;&lt;mo data-mjx-texclass=&quot;OPEN&quot;&gt;(&lt;/mo&gt;&lt;mo&gt;−&lt;/mo&gt;&lt;mn&gt;9&lt;/mn&gt;&lt;mo data-mjx-texclass=&quot;CLOSE&quot;&gt;)&lt;/mo&gt;&lt;/mrow&gt;&lt;/math&gt;" id="229" name="Google Shape;229;p21" title="negative 81 divided by negative 9"/>
          <p:cNvPicPr preferRelativeResize="0"/>
          <p:nvPr/>
        </p:nvPicPr>
        <p:blipFill>
          <a:blip r:embed="rId6">
            <a:alphaModFix/>
          </a:blip>
          <a:stretch>
            <a:fillRect/>
          </a:stretch>
        </p:blipFill>
        <p:spPr>
          <a:xfrm>
            <a:off x="337003" y="3076408"/>
            <a:ext cx="1202593" cy="203917"/>
          </a:xfrm>
          <a:prstGeom prst="rect">
            <a:avLst/>
          </a:prstGeom>
          <a:noFill/>
          <a:ln cap="flat" cmpd="sng" w="9525">
            <a:solidFill>
              <a:srgbClr val="9E9E9E"/>
            </a:solidFill>
            <a:prstDash val="solid"/>
            <a:round/>
            <a:headEnd len="sm" w="sm" type="none"/>
            <a:tailEnd len="sm" w="sm" type="none"/>
          </a:ln>
        </p:spPr>
      </p:pic>
      <p:pic>
        <p:nvPicPr>
          <p:cNvPr descr="&lt;math xmlns=&quot;http://www.w3.org/1998/Math/MathML&quot; display=&quot;block&quot; data-is-equatio=&quot;1&quot; data-latex=&quot;21\div\left(-3\right)&quot;&gt;&lt;mn&gt;21&lt;/mn&gt;&lt;mo&gt;÷&lt;/mo&gt;&lt;mrow data-mjx-texclass=&quot;INNER&quot;&gt;&lt;mo data-mjx-texclass=&quot;OPEN&quot;&gt;(&lt;/mo&gt;&lt;mo&gt;−&lt;/mo&gt;&lt;mn&gt;3&lt;/mn&gt;&lt;mo data-mjx-texclass=&quot;CLOSE&quot;&gt;)&lt;/mo&gt;&lt;/mrow&gt;&lt;/math&gt;" id="230" name="Google Shape;230;p21" title="21 divided by negative 3"/>
          <p:cNvPicPr preferRelativeResize="0"/>
          <p:nvPr/>
        </p:nvPicPr>
        <p:blipFill>
          <a:blip r:embed="rId7">
            <a:alphaModFix/>
          </a:blip>
          <a:stretch>
            <a:fillRect/>
          </a:stretch>
        </p:blipFill>
        <p:spPr>
          <a:xfrm>
            <a:off x="337003" y="2622280"/>
            <a:ext cx="894102" cy="203917"/>
          </a:xfrm>
          <a:prstGeom prst="rect">
            <a:avLst/>
          </a:prstGeom>
          <a:noFill/>
          <a:ln cap="flat" cmpd="sng" w="9525">
            <a:solidFill>
              <a:srgbClr val="9E9E9E"/>
            </a:solidFill>
            <a:prstDash val="solid"/>
            <a:round/>
            <a:headEnd len="sm" w="sm" type="none"/>
            <a:tailEnd len="sm" w="sm" type="none"/>
          </a:ln>
        </p:spPr>
      </p:pic>
      <p:pic>
        <p:nvPicPr>
          <p:cNvPr descr="&lt;math xmlns=&quot;http://www.w3.org/1998/Math/MathML&quot; display=&quot;block&quot; data-is-equatio=&quot;1&quot; data-latex=&quot;\left(-21\right)\div\left(-3\right)&quot;&gt;&lt;mrow data-mjx-texclass=&quot;INNER&quot;&gt;&lt;mo data-mjx-texclass=&quot;OPEN&quot;&gt;(&lt;/mo&gt;&lt;mo&gt;−&lt;/mo&gt;&lt;mn&gt;21&lt;/mn&gt;&lt;mo data-mjx-texclass=&quot;CLOSE&quot;&gt;)&lt;/mo&gt;&lt;/mrow&gt;&lt;mo&gt;÷&lt;/mo&gt;&lt;mrow data-mjx-texclass=&quot;INNER&quot;&gt;&lt;mo data-mjx-texclass=&quot;OPEN&quot;&gt;(&lt;/mo&gt;&lt;mo&gt;−&lt;/mo&gt;&lt;mn&gt;3&lt;/mn&gt;&lt;mo data-mjx-texclass=&quot;CLOSE&quot;&gt;)&lt;/mo&gt;&lt;/mrow&gt;&lt;/math&gt;" id="231" name="Google Shape;231;p21" title="negative 21 divided by negative 3"/>
          <p:cNvPicPr preferRelativeResize="0"/>
          <p:nvPr/>
        </p:nvPicPr>
        <p:blipFill>
          <a:blip r:embed="rId8">
            <a:alphaModFix/>
          </a:blip>
          <a:stretch>
            <a:fillRect/>
          </a:stretch>
        </p:blipFill>
        <p:spPr>
          <a:xfrm>
            <a:off x="337006" y="2168157"/>
            <a:ext cx="1202593" cy="203917"/>
          </a:xfrm>
          <a:prstGeom prst="rect">
            <a:avLst/>
          </a:prstGeom>
          <a:noFill/>
          <a:ln cap="flat" cmpd="sng" w="9525">
            <a:solidFill>
              <a:srgbClr val="9E9E9E"/>
            </a:solidFill>
            <a:prstDash val="solid"/>
            <a:round/>
            <a:headEnd len="sm" w="sm" type="none"/>
            <a:tailEnd len="sm" w="sm" type="none"/>
          </a:ln>
        </p:spPr>
      </p:pic>
      <p:sp>
        <p:nvSpPr>
          <p:cNvPr id="232" name="Google Shape;232;p21"/>
          <p:cNvSpPr/>
          <p:nvPr/>
        </p:nvSpPr>
        <p:spPr>
          <a:xfrm>
            <a:off x="6413050" y="56000"/>
            <a:ext cx="2641800" cy="32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36" name="Shape 236"/>
        <p:cNvGrpSpPr/>
        <p:nvPr/>
      </p:nvGrpSpPr>
      <p:grpSpPr>
        <a:xfrm>
          <a:off x="0" y="0"/>
          <a:ext cx="0" cy="0"/>
          <a:chOff x="0" y="0"/>
          <a:chExt cx="0" cy="0"/>
        </a:xfrm>
      </p:grpSpPr>
      <p:sp>
        <p:nvSpPr>
          <p:cNvPr id="237" name="Google Shape;23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a:t>
            </a:r>
            <a:endParaRPr sz="2140">
              <a:latin typeface="Lexend Deca Black"/>
              <a:ea typeface="Lexend Deca Black"/>
              <a:cs typeface="Lexend Deca Black"/>
              <a:sym typeface="Lexend Deca Black"/>
            </a:endParaRPr>
          </a:p>
        </p:txBody>
      </p:sp>
      <p:graphicFrame>
        <p:nvGraphicFramePr>
          <p:cNvPr id="238" name="Google Shape;238;p22"/>
          <p:cNvGraphicFramePr/>
          <p:nvPr/>
        </p:nvGraphicFramePr>
        <p:xfrm>
          <a:off x="366975" y="1121775"/>
          <a:ext cx="3000000" cy="3000000"/>
        </p:xfrm>
        <a:graphic>
          <a:graphicData uri="http://schemas.openxmlformats.org/drawingml/2006/table">
            <a:tbl>
              <a:tblPr>
                <a:noFill/>
                <a:tableStyleId>{039540DF-2527-45B9-80BD-1795704E0B6C}</a:tableStyleId>
              </a:tblPr>
              <a:tblGrid>
                <a:gridCol w="368300"/>
                <a:gridCol w="622850"/>
                <a:gridCol w="622850"/>
                <a:gridCol w="622850"/>
                <a:gridCol w="622850"/>
                <a:gridCol w="622850"/>
                <a:gridCol w="622850"/>
                <a:gridCol w="622850"/>
                <a:gridCol w="622850"/>
                <a:gridCol w="622850"/>
                <a:gridCol w="622850"/>
                <a:gridCol w="622850"/>
                <a:gridCol w="622850"/>
                <a:gridCol w="622850"/>
              </a:tblGrid>
              <a:tr h="100000">
                <a:tc>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FFF"/>
                    </a:solidFill>
                  </a:tcPr>
                </a:tc>
                <a:tc gridSpan="3">
                  <a:txBody>
                    <a:bodyPr/>
                    <a:lstStyle/>
                    <a:p>
                      <a:pPr indent="0" lvl="0" marL="0" rtl="0" algn="ctr">
                        <a:lnSpc>
                          <a:spcPct val="115000"/>
                        </a:lnSpc>
                        <a:spcBef>
                          <a:spcPts val="0"/>
                        </a:spcBef>
                        <a:spcAft>
                          <a:spcPts val="0"/>
                        </a:spcAft>
                        <a:buNone/>
                      </a:pPr>
                      <a:r>
                        <a:rPr b="1" lang="en" sz="700">
                          <a:solidFill>
                            <a:schemeClr val="dk1"/>
                          </a:solidFill>
                          <a:latin typeface="Century Gothic"/>
                          <a:ea typeface="Century Gothic"/>
                          <a:cs typeface="Century Gothic"/>
                          <a:sym typeface="Century Gothic"/>
                        </a:rPr>
                        <a:t>Understanding Integers</a:t>
                      </a:r>
                      <a:endParaRPr b="1"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FFF"/>
                    </a:solidFill>
                  </a:tcPr>
                </a:tc>
                <a:tc hMerge="1"/>
                <a:tc hMerge="1"/>
                <a:tc gridSpan="3">
                  <a:txBody>
                    <a:bodyPr/>
                    <a:lstStyle/>
                    <a:p>
                      <a:pPr indent="0" lvl="0" marL="0" rtl="0" algn="ctr">
                        <a:lnSpc>
                          <a:spcPct val="115000"/>
                        </a:lnSpc>
                        <a:spcBef>
                          <a:spcPts val="0"/>
                        </a:spcBef>
                        <a:spcAft>
                          <a:spcPts val="0"/>
                        </a:spcAft>
                        <a:buNone/>
                      </a:pPr>
                      <a:r>
                        <a:rPr b="1" lang="en" sz="700">
                          <a:solidFill>
                            <a:schemeClr val="dk1"/>
                          </a:solidFill>
                          <a:latin typeface="Century Gothic"/>
                          <a:ea typeface="Century Gothic"/>
                          <a:cs typeface="Century Gothic"/>
                          <a:sym typeface="Century Gothic"/>
                        </a:rPr>
                        <a:t>Addition and Subtraction of Integers</a:t>
                      </a:r>
                      <a:endParaRPr b="1"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FFF"/>
                    </a:solidFill>
                  </a:tcPr>
                </a:tc>
                <a:tc hMerge="1"/>
                <a:tc hMerge="1"/>
                <a:tc gridSpan="6">
                  <a:txBody>
                    <a:bodyPr/>
                    <a:lstStyle/>
                    <a:p>
                      <a:pPr indent="0" lvl="0" marL="0" rtl="0" algn="ctr">
                        <a:lnSpc>
                          <a:spcPct val="115000"/>
                        </a:lnSpc>
                        <a:spcBef>
                          <a:spcPts val="0"/>
                        </a:spcBef>
                        <a:spcAft>
                          <a:spcPts val="0"/>
                        </a:spcAft>
                        <a:buNone/>
                      </a:pPr>
                      <a:r>
                        <a:rPr b="1" lang="en" sz="700">
                          <a:solidFill>
                            <a:schemeClr val="dk1"/>
                          </a:solidFill>
                          <a:latin typeface="Century Gothic"/>
                          <a:ea typeface="Century Gothic"/>
                          <a:cs typeface="Century Gothic"/>
                          <a:sym typeface="Century Gothic"/>
                        </a:rPr>
                        <a:t>Multiplication and Division of Integers</a:t>
                      </a:r>
                      <a:endParaRPr b="1" sz="700">
                        <a:solidFill>
                          <a:schemeClr val="dk1"/>
                        </a:solidFill>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FFF"/>
                    </a:solidFill>
                  </a:tcPr>
                </a:tc>
                <a:tc hMerge="1"/>
                <a:tc hMerge="1"/>
                <a:tc hMerge="1"/>
                <a:tc hMerge="1"/>
                <a:tc hMerge="1"/>
                <a:tc>
                  <a:txBody>
                    <a:bodyPr/>
                    <a:lstStyle/>
                    <a:p>
                      <a:pPr indent="0" lvl="0" marL="0" rtl="0" algn="ctr">
                        <a:lnSpc>
                          <a:spcPct val="115000"/>
                        </a:lnSpc>
                        <a:spcBef>
                          <a:spcPts val="0"/>
                        </a:spcBef>
                        <a:spcAft>
                          <a:spcPts val="0"/>
                        </a:spcAft>
                        <a:buNone/>
                      </a:pPr>
                      <a:r>
                        <a:rPr b="1" lang="en" sz="700">
                          <a:solidFill>
                            <a:schemeClr val="dk1"/>
                          </a:solidFill>
                          <a:latin typeface="Century Gothic"/>
                          <a:ea typeface="Century Gothic"/>
                          <a:cs typeface="Century Gothic"/>
                          <a:sym typeface="Century Gothic"/>
                        </a:rPr>
                        <a:t>Order of Operations with Integers</a:t>
                      </a:r>
                      <a:endParaRPr b="1" sz="700">
                        <a:solidFill>
                          <a:schemeClr val="dk1"/>
                        </a:solidFill>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FFF"/>
                    </a:solidFill>
                  </a:tcPr>
                </a:tc>
              </a:tr>
              <a:tr h="868000">
                <a:tc>
                  <a:txBody>
                    <a:bodyPr/>
                    <a:lstStyle/>
                    <a:p>
                      <a:pPr indent="0" lvl="0" marL="0" rtl="0" algn="l">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identify and compare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represent and order integers, using a variety of tools (e.g., two colour counters, virtual manipulatives, number lines)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apply an understanding of integers to describe location, direction, amount, and changes in any of these, </a:t>
                      </a:r>
                      <a:r>
                        <a:rPr b="1" lang="en" sz="700">
                          <a:latin typeface="Century Gothic"/>
                          <a:ea typeface="Century Gothic"/>
                          <a:cs typeface="Century Gothic"/>
                          <a:sym typeface="Century Gothic"/>
                        </a:rPr>
                        <a:t>in various contexts</a:t>
                      </a:r>
                      <a:endParaRPr b="1"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visually represent adding and subtracting integers (e.g., two colour counters, virtual manipulatives, number lines)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add and subtract integers symbolically</a:t>
                      </a:r>
                      <a:endParaRPr sz="7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(-3) + 5 and (-3) - 5</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can predict the sign and the size of the answer when adding and subtracting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visually represent the multiplication of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multiply integers symbolically</a:t>
                      </a:r>
                      <a:endParaRPr sz="7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(-3) x 5</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visually represent the division of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divide integers symbolically</a:t>
                      </a:r>
                      <a:endParaRPr sz="7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(-6) ÷ 2</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can predict the sign and size of the answer when multiplying and dividing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multiply and divide integers without the use of tools (e.g.: calculator)</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700">
                          <a:latin typeface="Century Gothic"/>
                          <a:ea typeface="Century Gothic"/>
                          <a:cs typeface="Century Gothic"/>
                          <a:sym typeface="Century Gothic"/>
                        </a:rPr>
                        <a:t>can flexibly apply order of operations when dealing with integers</a:t>
                      </a:r>
                      <a:endParaRPr sz="7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rgbClr val="D9D2E9"/>
                    </a:solidFill>
                  </a:tcPr>
                </a:tc>
              </a:tr>
              <a:tr h="591700">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Slide</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4</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4</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5</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6</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6</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7</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7</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8</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latin typeface="Century Gothic"/>
                          <a:ea typeface="Century Gothic"/>
                          <a:cs typeface="Century Gothic"/>
                          <a:sym typeface="Century Gothic"/>
                        </a:rPr>
                        <a:t>8</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Clr>
                          <a:schemeClr val="dk1"/>
                        </a:buClr>
                        <a:buSzPts val="1100"/>
                        <a:buFont typeface="Arial"/>
                        <a:buNone/>
                      </a:pPr>
                      <a:r>
                        <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000">
                        <a:latin typeface="Century Gothic"/>
                        <a:ea typeface="Century Gothic"/>
                        <a:cs typeface="Century Gothic"/>
                        <a:sym typeface="Century Gothic"/>
                      </a:endParaRPr>
                    </a:p>
                  </a:txBody>
                  <a:tcPr marT="19050" marB="19050" marR="28575" marL="28575" anchor="ctr">
                    <a:lnL cap="flat" cmpd="sng" w="9525">
                      <a:solidFill>
                        <a:srgbClr val="4285F4"/>
                      </a:solidFill>
                      <a:prstDash val="solid"/>
                      <a:round/>
                      <a:headEnd len="sm" w="sm" type="none"/>
                      <a:tailEnd len="sm" w="sm" type="none"/>
                    </a:lnL>
                    <a:lnR cap="flat" cmpd="sng" w="9525">
                      <a:solidFill>
                        <a:srgbClr val="4285F4"/>
                      </a:solidFill>
                      <a:prstDash val="solid"/>
                      <a:round/>
                      <a:headEnd len="sm" w="sm" type="none"/>
                      <a:tailEnd len="sm" w="sm" type="none"/>
                    </a:lnR>
                    <a:lnT cap="flat" cmpd="sng" w="9525">
                      <a:solidFill>
                        <a:srgbClr val="4285F4"/>
                      </a:solidFill>
                      <a:prstDash val="solid"/>
                      <a:round/>
                      <a:headEnd len="sm" w="sm" type="none"/>
                      <a:tailEnd len="sm" w="sm" type="none"/>
                    </a:lnT>
                    <a:lnB cap="flat" cmpd="sng" w="9525">
                      <a:solidFill>
                        <a:srgbClr val="4285F4"/>
                      </a:solidFill>
                      <a:prstDash val="solid"/>
                      <a:round/>
                      <a:headEnd len="sm" w="sm" type="none"/>
                      <a:tailEnd len="sm" w="sm" type="none"/>
                    </a:lnB>
                    <a:solidFill>
                      <a:schemeClr val="lt1"/>
                    </a:solidFill>
                  </a:tcPr>
                </a:tc>
              </a:tr>
            </a:tbl>
          </a:graphicData>
        </a:graphic>
      </p:graphicFrame>
      <p:sp>
        <p:nvSpPr>
          <p:cNvPr id="239" name="Google Shape;239;p22"/>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43" name="Shape 243"/>
        <p:cNvGrpSpPr/>
        <p:nvPr/>
      </p:nvGrpSpPr>
      <p:grpSpPr>
        <a:xfrm>
          <a:off x="0" y="0"/>
          <a:ext cx="0" cy="0"/>
          <a:chOff x="0" y="0"/>
          <a:chExt cx="0" cy="0"/>
        </a:xfrm>
      </p:grpSpPr>
      <p:sp>
        <p:nvSpPr>
          <p:cNvPr id="244" name="Google Shape;244;p23"/>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FOLLOW-UP TEACHING STRATEGIES</a:t>
            </a:r>
            <a:endParaRPr/>
          </a:p>
        </p:txBody>
      </p:sp>
      <p:graphicFrame>
        <p:nvGraphicFramePr>
          <p:cNvPr id="245" name="Google Shape;245;p23"/>
          <p:cNvGraphicFramePr/>
          <p:nvPr/>
        </p:nvGraphicFramePr>
        <p:xfrm>
          <a:off x="311700" y="1756525"/>
          <a:ext cx="3000000" cy="3000000"/>
        </p:xfrm>
        <a:graphic>
          <a:graphicData uri="http://schemas.openxmlformats.org/drawingml/2006/table">
            <a:tbl>
              <a:tblPr>
                <a:noFill/>
                <a:tableStyleId>{FC5D157B-0492-46C0-963D-11E77EA9DA5E}</a:tableStyleId>
              </a:tblPr>
              <a:tblGrid>
                <a:gridCol w="8520600"/>
              </a:tblGrid>
              <a:tr h="1561975">
                <a:tc>
                  <a:txBody>
                    <a:bodyPr/>
                    <a:lstStyle/>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3"/>
                        </a:rPr>
                        <a:t>Suggested Instructional Strategies for Teaching Integers</a:t>
                      </a:r>
                      <a:r>
                        <a:rPr lang="en" sz="1200">
                          <a:latin typeface="Lexend Deca"/>
                          <a:ea typeface="Lexend Deca"/>
                          <a:cs typeface="Lexend Deca"/>
                          <a:sym typeface="Lexend Deca"/>
                        </a:rPr>
                        <a:t> (WRDSB - Grade 7-8)</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4"/>
                        </a:rPr>
                        <a:t>Small Group Instruction</a:t>
                      </a:r>
                      <a:r>
                        <a:rPr lang="en" sz="1200">
                          <a:latin typeface="Lexend Deca"/>
                          <a:ea typeface="Lexend Deca"/>
                          <a:cs typeface="Lexend Deca"/>
                          <a:sym typeface="Lexend Deca"/>
                        </a:rPr>
                        <a:t> - work with small groups of 2, 4, 6 students (so they can be working in pairs) at a time to move them forward along the continuum (the rest of the class can be working on purposeful practice or tasks associated with the theme/project in progress)</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action="ppaction://hlinksldjump" r:id="rId5"/>
                        </a:rPr>
                        <a:t>Anchor Charts</a:t>
                      </a:r>
                      <a:r>
                        <a:rPr lang="en" sz="1200">
                          <a:latin typeface="Lexend Deca"/>
                          <a:ea typeface="Lexend Deca"/>
                          <a:cs typeface="Lexend Deca"/>
                          <a:sym typeface="Lexend Deca"/>
                        </a:rPr>
                        <a:t> (see examples below) - </a:t>
                      </a:r>
                      <a:r>
                        <a:rPr b="1" lang="en" sz="1200">
                          <a:latin typeface="Lexend Deca"/>
                          <a:ea typeface="Lexend Deca"/>
                          <a:cs typeface="Lexend Deca"/>
                          <a:sym typeface="Lexend Deca"/>
                        </a:rPr>
                        <a:t>co-construct</a:t>
                      </a:r>
                      <a:r>
                        <a:rPr lang="en" sz="1200">
                          <a:latin typeface="Lexend Deca"/>
                          <a:ea typeface="Lexend Deca"/>
                          <a:cs typeface="Lexend Deca"/>
                          <a:sym typeface="Lexend Deca"/>
                        </a:rPr>
                        <a:t> anchor charts as a class once understanding about certain operations has been achieved</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accent5"/>
                          </a:solidFill>
                          <a:latin typeface="Lexend Deca"/>
                          <a:ea typeface="Lexend Deca"/>
                          <a:cs typeface="Lexend Deca"/>
                          <a:sym typeface="Lexend Deca"/>
                          <a:hlinkClick r:id="rId6">
                            <a:extLst>
                              <a:ext uri="{A12FA001-AC4F-418D-AE19-62706E023703}">
                                <ahyp:hlinkClr val="tx"/>
                              </a:ext>
                            </a:extLst>
                          </a:hlinkClick>
                        </a:rPr>
                        <a:t>Math Talks</a:t>
                      </a:r>
                      <a:r>
                        <a:rPr lang="en" sz="1200">
                          <a:solidFill>
                            <a:schemeClr val="dk1"/>
                          </a:solidFill>
                          <a:latin typeface="Lexend Deca"/>
                          <a:ea typeface="Lexend Deca"/>
                          <a:cs typeface="Lexend Deca"/>
                          <a:sym typeface="Lexend Deca"/>
                        </a:rPr>
                        <a:t> - facilitate discussions with whole class or small group about various math concepts, using a problem or series of problems to prompt discussion</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7"/>
                        </a:rPr>
                        <a:t>Problem Strings</a:t>
                      </a:r>
                      <a:r>
                        <a:rPr lang="en" sz="1200">
                          <a:latin typeface="Lexend Deca"/>
                          <a:ea typeface="Lexend Deca"/>
                          <a:cs typeface="Lexend Deca"/>
                          <a:sym typeface="Lexend Deca"/>
                        </a:rPr>
                        <a:t> - these are a sequence of carefully designed problems used to promote discussion with students about a mathematical concept and support students’ learning by offering helpful models for developing conceptual understanding as well as mental fluency (see </a:t>
                      </a:r>
                      <a:r>
                        <a:rPr lang="en" sz="1200" u="sng">
                          <a:solidFill>
                            <a:schemeClr val="hlink"/>
                          </a:solidFill>
                          <a:latin typeface="Lexend Deca"/>
                          <a:ea typeface="Lexend Deca"/>
                          <a:cs typeface="Lexend Deca"/>
                          <a:sym typeface="Lexend Deca"/>
                          <a:hlinkClick action="ppaction://hlinksldjump" r:id="rId8"/>
                        </a:rPr>
                        <a:t>Additional Resources</a:t>
                      </a:r>
                      <a:r>
                        <a:rPr lang="en" sz="1200">
                          <a:latin typeface="Lexend Deca"/>
                          <a:ea typeface="Lexend Deca"/>
                          <a:cs typeface="Lexend Deca"/>
                          <a:sym typeface="Lexend Deca"/>
                        </a:rPr>
                        <a:t>)</a:t>
                      </a:r>
                      <a:endParaRPr sz="1200">
                        <a:latin typeface="Lexend Deca"/>
                        <a:ea typeface="Lexend Deca"/>
                        <a:cs typeface="Lexend Deca"/>
                        <a:sym typeface="Lexend Deca"/>
                      </a:endParaRPr>
                    </a:p>
                  </a:txBody>
                  <a:tcPr marT="91425" marB="91425" marR="91425" marL="91425"/>
                </a:tc>
              </a:tr>
            </a:tbl>
          </a:graphicData>
        </a:graphic>
      </p:graphicFrame>
      <p:sp>
        <p:nvSpPr>
          <p:cNvPr id="246" name="Google Shape;246;p23"/>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55000"/>
          </a:bodyPr>
          <a:lstStyle/>
          <a:p>
            <a:pPr indent="0" lvl="0" marL="0" rtl="0" algn="l">
              <a:spcBef>
                <a:spcPts val="0"/>
              </a:spcBef>
              <a:spcAft>
                <a:spcPts val="0"/>
              </a:spcAft>
              <a:buNone/>
            </a:pPr>
            <a:r>
              <a:rPr lang="en"/>
              <a:t>Instruction that follows the diagnostic task should be responsive to observations made about students’ current understanding on the continuum. The following are possible teaching strategies you might use to help students develop their understanding.</a:t>
            </a:r>
            <a:endParaRPr/>
          </a:p>
          <a:p>
            <a:pPr indent="0" lvl="0" marL="0" rtl="0" algn="l">
              <a:spcBef>
                <a:spcPts val="1200"/>
              </a:spcBef>
              <a:spcAft>
                <a:spcPts val="1200"/>
              </a:spcAft>
              <a:buNone/>
            </a:pPr>
            <a:r>
              <a:rPr lang="en"/>
              <a:t>A word of caution: avoid telling students “rules” to use. Instead, work with students to develop understanding first based on visual representations.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50" name="Shape 250"/>
        <p:cNvGrpSpPr/>
        <p:nvPr/>
      </p:nvGrpSpPr>
      <p:grpSpPr>
        <a:xfrm>
          <a:off x="0" y="0"/>
          <a:ext cx="0" cy="0"/>
          <a:chOff x="0" y="0"/>
          <a:chExt cx="0" cy="0"/>
        </a:xfrm>
      </p:grpSpPr>
      <p:sp>
        <p:nvSpPr>
          <p:cNvPr id="251" name="Google Shape;251;p24"/>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MATERIALS / MANIPULATIVES</a:t>
            </a:r>
            <a:endParaRPr/>
          </a:p>
        </p:txBody>
      </p:sp>
      <p:graphicFrame>
        <p:nvGraphicFramePr>
          <p:cNvPr id="252" name="Google Shape;252;p24"/>
          <p:cNvGraphicFramePr/>
          <p:nvPr/>
        </p:nvGraphicFramePr>
        <p:xfrm>
          <a:off x="311700" y="1756525"/>
          <a:ext cx="3000000" cy="3000000"/>
        </p:xfrm>
        <a:graphic>
          <a:graphicData uri="http://schemas.openxmlformats.org/drawingml/2006/table">
            <a:tbl>
              <a:tblPr>
                <a:noFill/>
                <a:tableStyleId>{FC5D157B-0492-46C0-963D-11E77EA9DA5E}</a:tableStyleId>
              </a:tblPr>
              <a:tblGrid>
                <a:gridCol w="8520600"/>
              </a:tblGrid>
              <a:tr h="1249650">
                <a:tc>
                  <a:txBody>
                    <a:bodyPr/>
                    <a:lstStyle/>
                    <a:p>
                      <a:pPr indent="0" lvl="0" marL="0" rtl="0" algn="l">
                        <a:spcBef>
                          <a:spcPts val="0"/>
                        </a:spcBef>
                        <a:spcAft>
                          <a:spcPts val="0"/>
                        </a:spcAft>
                        <a:buNone/>
                      </a:pPr>
                      <a:r>
                        <a:rPr lang="en" sz="1200">
                          <a:latin typeface="Lexend Deca"/>
                          <a:ea typeface="Lexend Deca"/>
                          <a:cs typeface="Lexend Deca"/>
                          <a:sym typeface="Lexend Deca"/>
                        </a:rPr>
                        <a:t>Concrete or </a:t>
                      </a:r>
                      <a:r>
                        <a:rPr lang="en" sz="1200" u="sng">
                          <a:solidFill>
                            <a:schemeClr val="hlink"/>
                          </a:solidFill>
                          <a:latin typeface="Lexend Deca"/>
                          <a:ea typeface="Lexend Deca"/>
                          <a:cs typeface="Lexend Deca"/>
                          <a:sym typeface="Lexend Deca"/>
                          <a:hlinkClick r:id="rId3"/>
                        </a:rPr>
                        <a:t>digital</a:t>
                      </a:r>
                      <a:r>
                        <a:rPr lang="en" sz="1200">
                          <a:latin typeface="Lexend Deca"/>
                          <a:ea typeface="Lexend Deca"/>
                          <a:cs typeface="Lexend Deca"/>
                          <a:sym typeface="Lexend Deca"/>
                        </a:rPr>
                        <a:t> two sided counters</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lang="en" sz="1200">
                          <a:latin typeface="Lexend Deca"/>
                          <a:ea typeface="Lexend Deca"/>
                          <a:cs typeface="Lexend Deca"/>
                          <a:sym typeface="Lexend Deca"/>
                        </a:rPr>
                        <a:t>Concrete or </a:t>
                      </a:r>
                      <a:r>
                        <a:rPr lang="en" sz="1200" u="sng">
                          <a:solidFill>
                            <a:schemeClr val="hlink"/>
                          </a:solidFill>
                          <a:latin typeface="Lexend Deca"/>
                          <a:ea typeface="Lexend Deca"/>
                          <a:cs typeface="Lexend Deca"/>
                          <a:sym typeface="Lexend Deca"/>
                          <a:hlinkClick r:id="rId4"/>
                        </a:rPr>
                        <a:t>digital</a:t>
                      </a:r>
                      <a:r>
                        <a:rPr lang="en" sz="1200">
                          <a:latin typeface="Lexend Deca"/>
                          <a:ea typeface="Lexend Deca"/>
                          <a:cs typeface="Lexend Deca"/>
                          <a:sym typeface="Lexend Deca"/>
                        </a:rPr>
                        <a:t> numberline</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lang="en" sz="1200">
                          <a:latin typeface="Lexend Deca"/>
                          <a:ea typeface="Lexend Deca"/>
                          <a:cs typeface="Lexend Deca"/>
                          <a:sym typeface="Lexend Deca"/>
                        </a:rPr>
                        <a:t>Different Coloured Dice </a:t>
                      </a:r>
                      <a:endParaRPr sz="1200">
                        <a:latin typeface="Lexend Deca"/>
                        <a:ea typeface="Lexend Deca"/>
                        <a:cs typeface="Lexend Deca"/>
                        <a:sym typeface="Lexend Deca"/>
                      </a:endParaRPr>
                    </a:p>
                    <a:p>
                      <a:pPr indent="0" lvl="0" marL="0" rtl="0" algn="l">
                        <a:spcBef>
                          <a:spcPts val="0"/>
                        </a:spcBef>
                        <a:spcAft>
                          <a:spcPts val="0"/>
                        </a:spcAft>
                        <a:buNone/>
                      </a:pPr>
                      <a:r>
                        <a:rPr lang="en" sz="1200">
                          <a:solidFill>
                            <a:schemeClr val="dk1"/>
                          </a:solidFill>
                          <a:latin typeface="Lexend Deca"/>
                          <a:ea typeface="Lexend Deca"/>
                          <a:cs typeface="Lexend Deca"/>
                          <a:sym typeface="Lexend Deca"/>
                        </a:rPr>
                        <a:t>(Purposeful Practice Example: Use dice with </a:t>
                      </a:r>
                      <a:r>
                        <a:rPr lang="en" sz="1200" u="sng">
                          <a:solidFill>
                            <a:schemeClr val="accent5"/>
                          </a:solidFill>
                          <a:latin typeface="Lexend Deca"/>
                          <a:ea typeface="Lexend Deca"/>
                          <a:cs typeface="Lexend Deca"/>
                          <a:sym typeface="Lexend Deca"/>
                          <a:hlinkClick r:id="rId5">
                            <a:extLst>
                              <a:ext uri="{A12FA001-AC4F-418D-AE19-62706E023703}">
                                <ahyp:hlinkClr val="tx"/>
                              </a:ext>
                            </a:extLst>
                          </a:hlinkClick>
                        </a:rPr>
                        <a:t>Open Middle Problems</a:t>
                      </a:r>
                      <a:r>
                        <a:rPr lang="en" sz="1200">
                          <a:latin typeface="Lexend Deca"/>
                          <a:ea typeface="Lexend Deca"/>
                          <a:cs typeface="Lexend Deca"/>
                          <a:sym typeface="Lexend Deca"/>
                        </a:rPr>
                        <a:t>; </a:t>
                      </a:r>
                      <a:r>
                        <a:rPr lang="en" sz="1200">
                          <a:latin typeface="Lexend Deca"/>
                          <a:ea typeface="Lexend Deca"/>
                          <a:cs typeface="Lexend Deca"/>
                          <a:sym typeface="Lexend Deca"/>
                        </a:rPr>
                        <a:t>different colours can be negative or positive.)</a:t>
                      </a:r>
                      <a:endParaRPr sz="1200">
                        <a:latin typeface="Lexend Deca"/>
                        <a:ea typeface="Lexend Deca"/>
                        <a:cs typeface="Lexend Deca"/>
                        <a:sym typeface="Lexend Deca"/>
                      </a:endParaRPr>
                    </a:p>
                  </a:txBody>
                  <a:tcPr marT="91425" marB="91425" marR="91425" marL="91425"/>
                </a:tc>
              </a:tr>
            </a:tbl>
          </a:graphicData>
        </a:graphic>
      </p:graphicFrame>
      <p:sp>
        <p:nvSpPr>
          <p:cNvPr id="253" name="Google Shape;253;p24"/>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a:t>Students who struggle with understanding operations with integers will benefit greatly from using visual representations and concrete materials to represent quantities and operations.</a:t>
            </a:r>
            <a:endParaRPr/>
          </a:p>
          <a:p>
            <a:pPr indent="0" lvl="0" marL="0" rtl="0" algn="l">
              <a:spcBef>
                <a:spcPts val="1200"/>
              </a:spcBef>
              <a:spcAft>
                <a:spcPts val="1200"/>
              </a:spcAft>
              <a:buNone/>
            </a:pPr>
            <a:r>
              <a:rPr lang="en"/>
              <a:t>Here are some materials / manipulatives that might be beneficial in supporting this development: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57" name="Shape 257"/>
        <p:cNvGrpSpPr/>
        <p:nvPr/>
      </p:nvGrpSpPr>
      <p:grpSpPr>
        <a:xfrm>
          <a:off x="0" y="0"/>
          <a:ext cx="0" cy="0"/>
          <a:chOff x="0" y="0"/>
          <a:chExt cx="0" cy="0"/>
        </a:xfrm>
      </p:grpSpPr>
      <p:sp>
        <p:nvSpPr>
          <p:cNvPr id="258" name="Google Shape;258;p25"/>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ADDITIONAL RESOURCES</a:t>
            </a:r>
            <a:endParaRPr/>
          </a:p>
        </p:txBody>
      </p:sp>
      <p:graphicFrame>
        <p:nvGraphicFramePr>
          <p:cNvPr id="259" name="Google Shape;259;p25"/>
          <p:cNvGraphicFramePr/>
          <p:nvPr/>
        </p:nvGraphicFramePr>
        <p:xfrm>
          <a:off x="311700" y="1792700"/>
          <a:ext cx="3000000" cy="3000000"/>
        </p:xfrm>
        <a:graphic>
          <a:graphicData uri="http://schemas.openxmlformats.org/drawingml/2006/table">
            <a:tbl>
              <a:tblPr>
                <a:noFill/>
                <a:tableStyleId>{FC5D157B-0492-46C0-963D-11E77EA9DA5E}</a:tableStyleId>
              </a:tblPr>
              <a:tblGrid>
                <a:gridCol w="5045550"/>
              </a:tblGrid>
              <a:tr h="2916475">
                <a:tc>
                  <a:txBody>
                    <a:bodyPr/>
                    <a:lstStyle/>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3"/>
                        </a:rPr>
                        <a:t>EDUGAINS: Gap Closing - Integers (Facilitator’s Guide)</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4"/>
                        </a:rPr>
                        <a:t>EDUGAINS: Gap Closing - Integers (Student Workbook)</a:t>
                      </a:r>
                      <a:r>
                        <a:rPr lang="en" sz="1100">
                          <a:latin typeface="Lexend Deca"/>
                          <a:ea typeface="Lexend Deca"/>
                          <a:cs typeface="Lexend Deca"/>
                          <a:sym typeface="Lexend Deca"/>
                        </a:rPr>
                        <a:t> (note: not to be used as worksheets but as discussion prompts / opportunities to deepen understanding / planning for small group instruction)</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5"/>
                        </a:rPr>
                        <a:t>Building Powerful Numeracy for Middle + High School Students</a:t>
                      </a:r>
                      <a:r>
                        <a:rPr lang="en" sz="1100">
                          <a:latin typeface="Lexend Deca"/>
                          <a:ea typeface="Lexend Deca"/>
                          <a:cs typeface="Lexend Deca"/>
                          <a:sym typeface="Lexend Deca"/>
                        </a:rPr>
                        <a:t> by Pamela Weber Harris (each Math Dept has a copy; problem strings to support building conceptual understanding of integers)</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6"/>
                        </a:rPr>
                        <a:t>LEAPS and BOUNDS</a:t>
                      </a:r>
                      <a:r>
                        <a:rPr lang="en" sz="1100">
                          <a:latin typeface="Lexend Deca"/>
                          <a:ea typeface="Lexend Deca"/>
                          <a:cs typeface="Lexend Deca"/>
                          <a:sym typeface="Lexend Deca"/>
                        </a:rPr>
                        <a:t> (consult Math Dept / Spec Ed for hard copy) (note: these go to grade 8, so may be useful for some students)</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i="1" lang="en" sz="1100">
                          <a:latin typeface="Lexend Deca"/>
                          <a:ea typeface="Lexend Deca"/>
                          <a:cs typeface="Lexend Deca"/>
                          <a:sym typeface="Lexend Deca"/>
                        </a:rPr>
                        <a:t>*Background knowledge about the progression of students’ understanding of number in early grades: </a:t>
                      </a:r>
                      <a:r>
                        <a:rPr i="1" lang="en" sz="1100" u="sng">
                          <a:solidFill>
                            <a:schemeClr val="hlink"/>
                          </a:solidFill>
                          <a:latin typeface="Lexend Deca"/>
                          <a:ea typeface="Lexend Deca"/>
                          <a:cs typeface="Lexend Deca"/>
                          <a:sym typeface="Lexend Deca"/>
                          <a:hlinkClick r:id="rId7"/>
                        </a:rPr>
                        <a:t>Graham Fletcher Progression Videos</a:t>
                      </a:r>
                      <a:endParaRPr i="1" sz="1100">
                        <a:latin typeface="Lexend Deca"/>
                        <a:ea typeface="Lexend Deca"/>
                        <a:cs typeface="Lexend Deca"/>
                        <a:sym typeface="Lexend Deca"/>
                      </a:endParaRPr>
                    </a:p>
                  </a:txBody>
                  <a:tcPr marT="91425" marB="91425" marR="91425" marL="91425"/>
                </a:tc>
              </a:tr>
            </a:tbl>
          </a:graphicData>
        </a:graphic>
      </p:graphicFrame>
      <p:sp>
        <p:nvSpPr>
          <p:cNvPr id="260" name="Google Shape;260;p25"/>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t>These resources provide some sample problems and planning tools that can be used with students to develop their understanding.</a:t>
            </a:r>
            <a:endParaRPr/>
          </a:p>
          <a:p>
            <a:pPr indent="0" lvl="0" marL="0" rtl="0" algn="l">
              <a:spcBef>
                <a:spcPts val="1200"/>
              </a:spcBef>
              <a:spcAft>
                <a:spcPts val="1200"/>
              </a:spcAft>
              <a:buNone/>
            </a:pPr>
            <a:r>
              <a:rPr lang="en"/>
              <a:t>Students will benefit from purposeful activities as well as opportunities to discuss and compare their thinking. Practices that encourage students to think - rather than mimic - should be emphasized when using these or any resources.</a:t>
            </a:r>
            <a:endParaRPr/>
          </a:p>
        </p:txBody>
      </p:sp>
      <p:pic>
        <p:nvPicPr>
          <p:cNvPr id="261" name="Google Shape;261;p25"/>
          <p:cNvPicPr preferRelativeResize="0"/>
          <p:nvPr/>
        </p:nvPicPr>
        <p:blipFill>
          <a:blip r:embed="rId8">
            <a:alphaModFix/>
          </a:blip>
          <a:stretch>
            <a:fillRect/>
          </a:stretch>
        </p:blipFill>
        <p:spPr>
          <a:xfrm>
            <a:off x="7319404" y="1792700"/>
            <a:ext cx="1653746" cy="2147723"/>
          </a:xfrm>
          <a:prstGeom prst="rect">
            <a:avLst/>
          </a:prstGeom>
          <a:noFill/>
          <a:ln>
            <a:noFill/>
          </a:ln>
        </p:spPr>
      </p:pic>
      <p:pic>
        <p:nvPicPr>
          <p:cNvPr id="262" name="Google Shape;262;p25"/>
          <p:cNvPicPr preferRelativeResize="0"/>
          <p:nvPr/>
        </p:nvPicPr>
        <p:blipFill>
          <a:blip r:embed="rId9">
            <a:alphaModFix/>
          </a:blip>
          <a:stretch>
            <a:fillRect/>
          </a:stretch>
        </p:blipFill>
        <p:spPr>
          <a:xfrm>
            <a:off x="5507250" y="1792700"/>
            <a:ext cx="1662150" cy="2147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66" name="Shape 266"/>
        <p:cNvGrpSpPr/>
        <p:nvPr/>
      </p:nvGrpSpPr>
      <p:grpSpPr>
        <a:xfrm>
          <a:off x="0" y="0"/>
          <a:ext cx="0" cy="0"/>
          <a:chOff x="0" y="0"/>
          <a:chExt cx="0" cy="0"/>
        </a:xfrm>
      </p:grpSpPr>
      <p:pic>
        <p:nvPicPr>
          <p:cNvPr id="267" name="Google Shape;267;p26"/>
          <p:cNvPicPr preferRelativeResize="0"/>
          <p:nvPr/>
        </p:nvPicPr>
        <p:blipFill>
          <a:blip r:embed="rId3">
            <a:alphaModFix/>
          </a:blip>
          <a:stretch>
            <a:fillRect/>
          </a:stretch>
        </p:blipFill>
        <p:spPr>
          <a:xfrm>
            <a:off x="914400" y="152400"/>
            <a:ext cx="7318033" cy="48386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71" name="Shape 271"/>
        <p:cNvGrpSpPr/>
        <p:nvPr/>
      </p:nvGrpSpPr>
      <p:grpSpPr>
        <a:xfrm>
          <a:off x="0" y="0"/>
          <a:ext cx="0" cy="0"/>
          <a:chOff x="0" y="0"/>
          <a:chExt cx="0" cy="0"/>
        </a:xfrm>
      </p:grpSpPr>
      <p:pic>
        <p:nvPicPr>
          <p:cNvPr id="272" name="Google Shape;272;p27"/>
          <p:cNvPicPr preferRelativeResize="0"/>
          <p:nvPr/>
        </p:nvPicPr>
        <p:blipFill>
          <a:blip r:embed="rId3">
            <a:alphaModFix/>
          </a:blip>
          <a:stretch>
            <a:fillRect/>
          </a:stretch>
        </p:blipFill>
        <p:spPr>
          <a:xfrm>
            <a:off x="899200" y="152400"/>
            <a:ext cx="7345594" cy="48387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76" name="Shape 276"/>
        <p:cNvGrpSpPr/>
        <p:nvPr/>
      </p:nvGrpSpPr>
      <p:grpSpPr>
        <a:xfrm>
          <a:off x="0" y="0"/>
          <a:ext cx="0" cy="0"/>
          <a:chOff x="0" y="0"/>
          <a:chExt cx="0" cy="0"/>
        </a:xfrm>
      </p:grpSpPr>
      <p:pic>
        <p:nvPicPr>
          <p:cNvPr id="277" name="Google Shape;277;p28"/>
          <p:cNvPicPr preferRelativeResize="0"/>
          <p:nvPr/>
        </p:nvPicPr>
        <p:blipFill>
          <a:blip r:embed="rId3">
            <a:alphaModFix/>
          </a:blip>
          <a:stretch>
            <a:fillRect/>
          </a:stretch>
        </p:blipFill>
        <p:spPr>
          <a:xfrm>
            <a:off x="4440720" y="1044963"/>
            <a:ext cx="4640999" cy="3053575"/>
          </a:xfrm>
          <a:prstGeom prst="rect">
            <a:avLst/>
          </a:prstGeom>
          <a:noFill/>
          <a:ln>
            <a:noFill/>
          </a:ln>
        </p:spPr>
      </p:pic>
      <p:pic>
        <p:nvPicPr>
          <p:cNvPr id="278" name="Google Shape;278;p28"/>
          <p:cNvPicPr preferRelativeResize="0"/>
          <p:nvPr/>
        </p:nvPicPr>
        <p:blipFill>
          <a:blip r:embed="rId4">
            <a:alphaModFix/>
          </a:blip>
          <a:stretch>
            <a:fillRect/>
          </a:stretch>
        </p:blipFill>
        <p:spPr>
          <a:xfrm>
            <a:off x="0" y="1042275"/>
            <a:ext cx="4641000" cy="305895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82" name="Shape 282"/>
        <p:cNvGrpSpPr/>
        <p:nvPr/>
      </p:nvGrpSpPr>
      <p:grpSpPr>
        <a:xfrm>
          <a:off x="0" y="0"/>
          <a:ext cx="0" cy="0"/>
          <a:chOff x="0" y="0"/>
          <a:chExt cx="0" cy="0"/>
        </a:xfrm>
      </p:grpSpPr>
      <p:pic>
        <p:nvPicPr>
          <p:cNvPr id="283" name="Google Shape;283;p29"/>
          <p:cNvPicPr preferRelativeResize="0"/>
          <p:nvPr/>
        </p:nvPicPr>
        <p:blipFill>
          <a:blip r:embed="rId3">
            <a:alphaModFix/>
          </a:blip>
          <a:stretch>
            <a:fillRect/>
          </a:stretch>
        </p:blipFill>
        <p:spPr>
          <a:xfrm>
            <a:off x="1935113" y="573054"/>
            <a:ext cx="5917277" cy="38980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87" name="Shape 287"/>
        <p:cNvGrpSpPr/>
        <p:nvPr/>
      </p:nvGrpSpPr>
      <p:grpSpPr>
        <a:xfrm>
          <a:off x="0" y="0"/>
          <a:ext cx="0" cy="0"/>
          <a:chOff x="0" y="0"/>
          <a:chExt cx="0" cy="0"/>
        </a:xfrm>
      </p:grpSpPr>
      <p:pic>
        <p:nvPicPr>
          <p:cNvPr id="288" name="Google Shape;288;p30"/>
          <p:cNvPicPr preferRelativeResize="0"/>
          <p:nvPr/>
        </p:nvPicPr>
        <p:blipFill>
          <a:blip r:embed="rId3">
            <a:alphaModFix/>
          </a:blip>
          <a:stretch>
            <a:fillRect/>
          </a:stretch>
        </p:blipFill>
        <p:spPr>
          <a:xfrm>
            <a:off x="2635857" y="0"/>
            <a:ext cx="3872281"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