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5"/>
    <p:sldMasterId id="2147483683" r:id="rId6"/>
    <p:sldMasterId id="214748368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Lst>
  <p:sldSz cy="5143500" cx="9144000"/>
  <p:notesSz cx="6858000" cy="9144000"/>
  <p:embeddedFontLst>
    <p:embeddedFont>
      <p:font typeface="Lato"/>
      <p:regular r:id="rId21"/>
      <p:bold r:id="rId22"/>
      <p:italic r:id="rId23"/>
      <p:boldItalic r:id="rId24"/>
    </p:embeddedFont>
    <p:embeddedFont>
      <p:font typeface="Lexend Deca Black"/>
      <p:bold r:id="rId25"/>
    </p:embeddedFont>
    <p:embeddedFont>
      <p:font typeface="Lexend Deca"/>
      <p:regular r:id="rId26"/>
      <p:bold r:id="rId27"/>
    </p:embeddedFont>
    <p:embeddedFont>
      <p:font typeface="Century Gothic"/>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333A635-5847-4106-B941-5439057A7639}">
  <a:tblStyle styleId="{B333A635-5847-4106-B941-5439057A763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CB38E0A-34FA-46AB-8064-708DAC70A178}"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font" Target="fonts/Lato-bold.fntdata"/><Relationship Id="rId21" Type="http://schemas.openxmlformats.org/officeDocument/2006/relationships/font" Target="fonts/Lato-regular.fntdata"/><Relationship Id="rId24" Type="http://schemas.openxmlformats.org/officeDocument/2006/relationships/font" Target="fonts/Lato-boldItalic.fntdata"/><Relationship Id="rId23" Type="http://schemas.openxmlformats.org/officeDocument/2006/relationships/font" Target="fonts/Lato-italic.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font" Target="fonts/LexendDeca-regular.fntdata"/><Relationship Id="rId25" Type="http://schemas.openxmlformats.org/officeDocument/2006/relationships/font" Target="fonts/LexendDecaBlack-bold.fntdata"/><Relationship Id="rId28" Type="http://schemas.openxmlformats.org/officeDocument/2006/relationships/font" Target="fonts/CenturyGothic-regular.fntdata"/><Relationship Id="rId27" Type="http://schemas.openxmlformats.org/officeDocument/2006/relationships/font" Target="fonts/LexendDeca-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CenturyGothic-bold.fntdata"/><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font" Target="fonts/CenturyGothic-boldItalic.fntdata"/><Relationship Id="rId30" Type="http://schemas.openxmlformats.org/officeDocument/2006/relationships/font" Target="fonts/CenturyGothic-italic.fntdata"/><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07a4dbcb5f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07a4dbcb5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11327fe65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11327fe65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0b78d4aceb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10b78d4aceb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0f7c78a32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0f7c78a32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11327fe658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11327fe658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11327fe658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11327fe658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11327fe658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11327fe658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082a740e84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1082a740e84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0b78d4aceb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0b78d4aceb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082a740e84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082a740e84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082a740e84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1082a740e84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082a740e84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082a740e84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sz="1600"/>
            </a:lvl1pPr>
            <a:lvl2pPr indent="-330200" lvl="1" marL="914400">
              <a:spcBef>
                <a:spcPts val="1600"/>
              </a:spcBef>
              <a:spcAft>
                <a:spcPts val="0"/>
              </a:spcAft>
              <a:buSzPts val="1600"/>
              <a:buChar char="○"/>
              <a:defRPr sz="1600"/>
            </a:lvl2pPr>
            <a:lvl3pPr indent="-330200" lvl="2" marL="1371600">
              <a:spcBef>
                <a:spcPts val="1600"/>
              </a:spcBef>
              <a:spcAft>
                <a:spcPts val="0"/>
              </a:spcAft>
              <a:buSzPts val="1600"/>
              <a:buChar char="■"/>
              <a:defRPr sz="1600"/>
            </a:lvl3pPr>
            <a:lvl4pPr indent="-330200" lvl="3" marL="1828800">
              <a:spcBef>
                <a:spcPts val="1600"/>
              </a:spcBef>
              <a:spcAft>
                <a:spcPts val="0"/>
              </a:spcAft>
              <a:buSzPts val="1600"/>
              <a:buChar char="●"/>
              <a:defRPr sz="1600"/>
            </a:lvl4pPr>
            <a:lvl5pPr indent="-330200" lvl="4" marL="2286000">
              <a:spcBef>
                <a:spcPts val="1600"/>
              </a:spcBef>
              <a:spcAft>
                <a:spcPts val="0"/>
              </a:spcAft>
              <a:buSzPts val="1600"/>
              <a:buChar char="○"/>
              <a:defRPr sz="1600"/>
            </a:lvl5pPr>
            <a:lvl6pPr indent="-330200" lvl="5" marL="2743200">
              <a:spcBef>
                <a:spcPts val="1600"/>
              </a:spcBef>
              <a:spcAft>
                <a:spcPts val="0"/>
              </a:spcAft>
              <a:buSzPts val="1600"/>
              <a:buChar char="■"/>
              <a:defRPr sz="1600"/>
            </a:lvl6pPr>
            <a:lvl7pPr indent="-330200" lvl="6" marL="3200400">
              <a:spcBef>
                <a:spcPts val="1600"/>
              </a:spcBef>
              <a:spcAft>
                <a:spcPts val="0"/>
              </a:spcAft>
              <a:buSzPts val="1600"/>
              <a:buChar char="●"/>
              <a:defRPr sz="1600"/>
            </a:lvl7pPr>
            <a:lvl8pPr indent="-330200" lvl="7" marL="3657600">
              <a:spcBef>
                <a:spcPts val="1600"/>
              </a:spcBef>
              <a:spcAft>
                <a:spcPts val="0"/>
              </a:spcAft>
              <a:buSzPts val="1600"/>
              <a:buChar char="○"/>
              <a:defRPr sz="1600"/>
            </a:lvl8pPr>
            <a:lvl9pPr indent="-330200" lvl="8" marL="4114800">
              <a:spcBef>
                <a:spcPts val="1600"/>
              </a:spcBef>
              <a:spcAft>
                <a:spcPts val="1600"/>
              </a:spcAft>
              <a:buSzPts val="1600"/>
              <a:buChar char="■"/>
              <a:defRPr sz="1600"/>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9" name="Shape 99"/>
        <p:cNvGrpSpPr/>
        <p:nvPr/>
      </p:nvGrpSpPr>
      <p:grpSpPr>
        <a:xfrm>
          <a:off x="0" y="0"/>
          <a:ext cx="0" cy="0"/>
          <a:chOff x="0" y="0"/>
          <a:chExt cx="0" cy="0"/>
        </a:xfrm>
      </p:grpSpPr>
      <p:sp>
        <p:nvSpPr>
          <p:cNvPr id="100" name="Google Shape;100;p2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01" name="Google Shape;101;p2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2" name="Google Shape;102;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3" name="Shape 103"/>
        <p:cNvGrpSpPr/>
        <p:nvPr/>
      </p:nvGrpSpPr>
      <p:grpSpPr>
        <a:xfrm>
          <a:off x="0" y="0"/>
          <a:ext cx="0" cy="0"/>
          <a:chOff x="0" y="0"/>
          <a:chExt cx="0" cy="0"/>
        </a:xfrm>
      </p:grpSpPr>
      <p:sp>
        <p:nvSpPr>
          <p:cNvPr id="104" name="Google Shape;104;p2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05" name="Google Shape;105;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6" name="Shape 106"/>
        <p:cNvGrpSpPr/>
        <p:nvPr/>
      </p:nvGrpSpPr>
      <p:grpSpPr>
        <a:xfrm>
          <a:off x="0" y="0"/>
          <a:ext cx="0" cy="0"/>
          <a:chOff x="0" y="0"/>
          <a:chExt cx="0" cy="0"/>
        </a:xfrm>
      </p:grpSpPr>
      <p:sp>
        <p:nvSpPr>
          <p:cNvPr id="107" name="Google Shape;107;p2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Lexend Deca"/>
              <a:buNone/>
              <a:defRPr>
                <a:latin typeface="Lexend Deca"/>
                <a:ea typeface="Lexend Deca"/>
                <a:cs typeface="Lexend Deca"/>
                <a:sym typeface="Lexend Deca"/>
              </a:defRPr>
            </a:lvl1pPr>
            <a:lvl2pPr lvl="1" rtl="0">
              <a:spcBef>
                <a:spcPts val="0"/>
              </a:spcBef>
              <a:spcAft>
                <a:spcPts val="0"/>
              </a:spcAft>
              <a:buSzPts val="2800"/>
              <a:buFont typeface="Lexend Deca"/>
              <a:buNone/>
              <a:defRPr>
                <a:latin typeface="Lexend Deca"/>
                <a:ea typeface="Lexend Deca"/>
                <a:cs typeface="Lexend Deca"/>
                <a:sym typeface="Lexend Deca"/>
              </a:defRPr>
            </a:lvl2pPr>
            <a:lvl3pPr lvl="2" rtl="0">
              <a:spcBef>
                <a:spcPts val="0"/>
              </a:spcBef>
              <a:spcAft>
                <a:spcPts val="0"/>
              </a:spcAft>
              <a:buSzPts val="2800"/>
              <a:buFont typeface="Lexend Deca"/>
              <a:buNone/>
              <a:defRPr>
                <a:latin typeface="Lexend Deca"/>
                <a:ea typeface="Lexend Deca"/>
                <a:cs typeface="Lexend Deca"/>
                <a:sym typeface="Lexend Deca"/>
              </a:defRPr>
            </a:lvl3pPr>
            <a:lvl4pPr lvl="3" rtl="0">
              <a:spcBef>
                <a:spcPts val="0"/>
              </a:spcBef>
              <a:spcAft>
                <a:spcPts val="0"/>
              </a:spcAft>
              <a:buSzPts val="2800"/>
              <a:buFont typeface="Lexend Deca"/>
              <a:buNone/>
              <a:defRPr>
                <a:latin typeface="Lexend Deca"/>
                <a:ea typeface="Lexend Deca"/>
                <a:cs typeface="Lexend Deca"/>
                <a:sym typeface="Lexend Deca"/>
              </a:defRPr>
            </a:lvl4pPr>
            <a:lvl5pPr lvl="4" rtl="0">
              <a:spcBef>
                <a:spcPts val="0"/>
              </a:spcBef>
              <a:spcAft>
                <a:spcPts val="0"/>
              </a:spcAft>
              <a:buSzPts val="2800"/>
              <a:buFont typeface="Lexend Deca"/>
              <a:buNone/>
              <a:defRPr>
                <a:latin typeface="Lexend Deca"/>
                <a:ea typeface="Lexend Deca"/>
                <a:cs typeface="Lexend Deca"/>
                <a:sym typeface="Lexend Deca"/>
              </a:defRPr>
            </a:lvl5pPr>
            <a:lvl6pPr lvl="5" rtl="0">
              <a:spcBef>
                <a:spcPts val="0"/>
              </a:spcBef>
              <a:spcAft>
                <a:spcPts val="0"/>
              </a:spcAft>
              <a:buSzPts val="2800"/>
              <a:buFont typeface="Lexend Deca"/>
              <a:buNone/>
              <a:defRPr>
                <a:latin typeface="Lexend Deca"/>
                <a:ea typeface="Lexend Deca"/>
                <a:cs typeface="Lexend Deca"/>
                <a:sym typeface="Lexend Deca"/>
              </a:defRPr>
            </a:lvl6pPr>
            <a:lvl7pPr lvl="6" rtl="0">
              <a:spcBef>
                <a:spcPts val="0"/>
              </a:spcBef>
              <a:spcAft>
                <a:spcPts val="0"/>
              </a:spcAft>
              <a:buSzPts val="2800"/>
              <a:buFont typeface="Lexend Deca"/>
              <a:buNone/>
              <a:defRPr>
                <a:latin typeface="Lexend Deca"/>
                <a:ea typeface="Lexend Deca"/>
                <a:cs typeface="Lexend Deca"/>
                <a:sym typeface="Lexend Deca"/>
              </a:defRPr>
            </a:lvl7pPr>
            <a:lvl8pPr lvl="7" rtl="0">
              <a:spcBef>
                <a:spcPts val="0"/>
              </a:spcBef>
              <a:spcAft>
                <a:spcPts val="0"/>
              </a:spcAft>
              <a:buSzPts val="2800"/>
              <a:buFont typeface="Lexend Deca"/>
              <a:buNone/>
              <a:defRPr>
                <a:latin typeface="Lexend Deca"/>
                <a:ea typeface="Lexend Deca"/>
                <a:cs typeface="Lexend Deca"/>
                <a:sym typeface="Lexend Deca"/>
              </a:defRPr>
            </a:lvl8pPr>
            <a:lvl9pPr lvl="8" rtl="0">
              <a:spcBef>
                <a:spcPts val="0"/>
              </a:spcBef>
              <a:spcAft>
                <a:spcPts val="0"/>
              </a:spcAft>
              <a:buSzPts val="2800"/>
              <a:buFont typeface="Lexend Deca"/>
              <a:buNone/>
              <a:defRPr>
                <a:latin typeface="Lexend Deca"/>
                <a:ea typeface="Lexend Deca"/>
                <a:cs typeface="Lexend Deca"/>
                <a:sym typeface="Lexend Deca"/>
              </a:defRPr>
            </a:lvl9pPr>
          </a:lstStyle>
          <a:p/>
        </p:txBody>
      </p:sp>
      <p:sp>
        <p:nvSpPr>
          <p:cNvPr id="108" name="Google Shape;108;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Font typeface="Lexend Deca"/>
              <a:buChar char="●"/>
              <a:defRPr>
                <a:latin typeface="Lexend Deca"/>
                <a:ea typeface="Lexend Deca"/>
                <a:cs typeface="Lexend Deca"/>
                <a:sym typeface="Lexend Deca"/>
              </a:defRPr>
            </a:lvl1pPr>
            <a:lvl2pPr indent="-317500" lvl="1" marL="914400" rtl="0">
              <a:spcBef>
                <a:spcPts val="0"/>
              </a:spcBef>
              <a:spcAft>
                <a:spcPts val="0"/>
              </a:spcAft>
              <a:buSzPts val="1400"/>
              <a:buFont typeface="Lexend Deca"/>
              <a:buChar char="○"/>
              <a:defRPr>
                <a:latin typeface="Lexend Deca"/>
                <a:ea typeface="Lexend Deca"/>
                <a:cs typeface="Lexend Deca"/>
                <a:sym typeface="Lexend Deca"/>
              </a:defRPr>
            </a:lvl2pPr>
            <a:lvl3pPr indent="-317500" lvl="2" marL="1371600" rtl="0">
              <a:spcBef>
                <a:spcPts val="0"/>
              </a:spcBef>
              <a:spcAft>
                <a:spcPts val="0"/>
              </a:spcAft>
              <a:buSzPts val="1400"/>
              <a:buFont typeface="Lexend Deca"/>
              <a:buChar char="■"/>
              <a:defRPr>
                <a:latin typeface="Lexend Deca"/>
                <a:ea typeface="Lexend Deca"/>
                <a:cs typeface="Lexend Deca"/>
                <a:sym typeface="Lexend Deca"/>
              </a:defRPr>
            </a:lvl3pPr>
            <a:lvl4pPr indent="-317500" lvl="3" marL="1828800" rtl="0">
              <a:spcBef>
                <a:spcPts val="0"/>
              </a:spcBef>
              <a:spcAft>
                <a:spcPts val="0"/>
              </a:spcAft>
              <a:buSzPts val="1400"/>
              <a:buFont typeface="Lexend Deca"/>
              <a:buChar char="●"/>
              <a:defRPr>
                <a:latin typeface="Lexend Deca"/>
                <a:ea typeface="Lexend Deca"/>
                <a:cs typeface="Lexend Deca"/>
                <a:sym typeface="Lexend Deca"/>
              </a:defRPr>
            </a:lvl4pPr>
            <a:lvl5pPr indent="-317500" lvl="4" marL="2286000" rtl="0">
              <a:spcBef>
                <a:spcPts val="0"/>
              </a:spcBef>
              <a:spcAft>
                <a:spcPts val="0"/>
              </a:spcAft>
              <a:buSzPts val="1400"/>
              <a:buFont typeface="Lexend Deca"/>
              <a:buChar char="○"/>
              <a:defRPr>
                <a:latin typeface="Lexend Deca"/>
                <a:ea typeface="Lexend Deca"/>
                <a:cs typeface="Lexend Deca"/>
                <a:sym typeface="Lexend Deca"/>
              </a:defRPr>
            </a:lvl5pPr>
            <a:lvl6pPr indent="-317500" lvl="5" marL="2743200" rtl="0">
              <a:spcBef>
                <a:spcPts val="0"/>
              </a:spcBef>
              <a:spcAft>
                <a:spcPts val="0"/>
              </a:spcAft>
              <a:buSzPts val="1400"/>
              <a:buFont typeface="Lexend Deca"/>
              <a:buChar char="■"/>
              <a:defRPr>
                <a:latin typeface="Lexend Deca"/>
                <a:ea typeface="Lexend Deca"/>
                <a:cs typeface="Lexend Deca"/>
                <a:sym typeface="Lexend Deca"/>
              </a:defRPr>
            </a:lvl6pPr>
            <a:lvl7pPr indent="-317500" lvl="6" marL="3200400" rtl="0">
              <a:spcBef>
                <a:spcPts val="0"/>
              </a:spcBef>
              <a:spcAft>
                <a:spcPts val="0"/>
              </a:spcAft>
              <a:buSzPts val="1400"/>
              <a:buFont typeface="Lexend Deca"/>
              <a:buChar char="●"/>
              <a:defRPr>
                <a:latin typeface="Lexend Deca"/>
                <a:ea typeface="Lexend Deca"/>
                <a:cs typeface="Lexend Deca"/>
                <a:sym typeface="Lexend Deca"/>
              </a:defRPr>
            </a:lvl7pPr>
            <a:lvl8pPr indent="-317500" lvl="7" marL="3657600" rtl="0">
              <a:spcBef>
                <a:spcPts val="0"/>
              </a:spcBef>
              <a:spcAft>
                <a:spcPts val="0"/>
              </a:spcAft>
              <a:buSzPts val="1400"/>
              <a:buFont typeface="Lexend Deca"/>
              <a:buChar char="○"/>
              <a:defRPr>
                <a:latin typeface="Lexend Deca"/>
                <a:ea typeface="Lexend Deca"/>
                <a:cs typeface="Lexend Deca"/>
                <a:sym typeface="Lexend Deca"/>
              </a:defRPr>
            </a:lvl8pPr>
            <a:lvl9pPr indent="-317500" lvl="8" marL="4114800" rtl="0">
              <a:spcBef>
                <a:spcPts val="0"/>
              </a:spcBef>
              <a:spcAft>
                <a:spcPts val="0"/>
              </a:spcAft>
              <a:buSzPts val="1400"/>
              <a:buFont typeface="Lexend Deca"/>
              <a:buChar char="■"/>
              <a:defRPr>
                <a:latin typeface="Lexend Deca"/>
                <a:ea typeface="Lexend Deca"/>
                <a:cs typeface="Lexend Deca"/>
                <a:sym typeface="Lexend Deca"/>
              </a:defRPr>
            </a:lvl9pPr>
          </a:lstStyle>
          <a:p/>
        </p:txBody>
      </p:sp>
      <p:sp>
        <p:nvSpPr>
          <p:cNvPr id="109" name="Google Shape;109;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0" name="Shape 110"/>
        <p:cNvGrpSpPr/>
        <p:nvPr/>
      </p:nvGrpSpPr>
      <p:grpSpPr>
        <a:xfrm>
          <a:off x="0" y="0"/>
          <a:ext cx="0" cy="0"/>
          <a:chOff x="0" y="0"/>
          <a:chExt cx="0" cy="0"/>
        </a:xfrm>
      </p:grpSpPr>
      <p:sp>
        <p:nvSpPr>
          <p:cNvPr id="111" name="Google Shape;111;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2" name="Google Shape;112;p2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13" name="Google Shape;113;p2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14" name="Google Shape;114;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3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7" name="Google Shape;117;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8" name="Shape 118"/>
        <p:cNvGrpSpPr/>
        <p:nvPr/>
      </p:nvGrpSpPr>
      <p:grpSpPr>
        <a:xfrm>
          <a:off x="0" y="0"/>
          <a:ext cx="0" cy="0"/>
          <a:chOff x="0" y="0"/>
          <a:chExt cx="0" cy="0"/>
        </a:xfrm>
      </p:grpSpPr>
      <p:sp>
        <p:nvSpPr>
          <p:cNvPr id="119" name="Google Shape;119;p31"/>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20" name="Google Shape;120;p31"/>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21" name="Google Shape;121;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2" name="Shape 122"/>
        <p:cNvGrpSpPr/>
        <p:nvPr/>
      </p:nvGrpSpPr>
      <p:grpSpPr>
        <a:xfrm>
          <a:off x="0" y="0"/>
          <a:ext cx="0" cy="0"/>
          <a:chOff x="0" y="0"/>
          <a:chExt cx="0" cy="0"/>
        </a:xfrm>
      </p:grpSpPr>
      <p:sp>
        <p:nvSpPr>
          <p:cNvPr id="123" name="Google Shape;123;p32"/>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24" name="Google Shape;124;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5" name="Shape 125"/>
        <p:cNvGrpSpPr/>
        <p:nvPr/>
      </p:nvGrpSpPr>
      <p:grpSpPr>
        <a:xfrm>
          <a:off x="0" y="0"/>
          <a:ext cx="0" cy="0"/>
          <a:chOff x="0" y="0"/>
          <a:chExt cx="0" cy="0"/>
        </a:xfrm>
      </p:grpSpPr>
      <p:sp>
        <p:nvSpPr>
          <p:cNvPr id="126" name="Google Shape;126;p3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3"/>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28" name="Google Shape;128;p33"/>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9" name="Google Shape;129;p33"/>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30" name="Google Shape;130;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1" name="Shape 131"/>
        <p:cNvGrpSpPr/>
        <p:nvPr/>
      </p:nvGrpSpPr>
      <p:grpSpPr>
        <a:xfrm>
          <a:off x="0" y="0"/>
          <a:ext cx="0" cy="0"/>
          <a:chOff x="0" y="0"/>
          <a:chExt cx="0" cy="0"/>
        </a:xfrm>
      </p:grpSpPr>
      <p:sp>
        <p:nvSpPr>
          <p:cNvPr id="132" name="Google Shape;132;p34"/>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133" name="Google Shape;133;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4" name="Shape 134"/>
        <p:cNvGrpSpPr/>
        <p:nvPr/>
      </p:nvGrpSpPr>
      <p:grpSpPr>
        <a:xfrm>
          <a:off x="0" y="0"/>
          <a:ext cx="0" cy="0"/>
          <a:chOff x="0" y="0"/>
          <a:chExt cx="0" cy="0"/>
        </a:xfrm>
      </p:grpSpPr>
      <p:sp>
        <p:nvSpPr>
          <p:cNvPr id="135" name="Google Shape;135;p3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36" name="Google Shape;136;p35"/>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37" name="Google Shape;137;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8" name="Shape 138"/>
        <p:cNvGrpSpPr/>
        <p:nvPr/>
      </p:nvGrpSpPr>
      <p:grpSpPr>
        <a:xfrm>
          <a:off x="0" y="0"/>
          <a:ext cx="0" cy="0"/>
          <a:chOff x="0" y="0"/>
          <a:chExt cx="0" cy="0"/>
        </a:xfrm>
      </p:grpSpPr>
      <p:sp>
        <p:nvSpPr>
          <p:cNvPr id="139" name="Google Shape;139;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0" name="Shape 140"/>
        <p:cNvGrpSpPr/>
        <p:nvPr/>
      </p:nvGrpSpPr>
      <p:grpSpPr>
        <a:xfrm>
          <a:off x="0" y="0"/>
          <a:ext cx="0" cy="0"/>
          <a:chOff x="0" y="0"/>
          <a:chExt cx="0" cy="0"/>
        </a:xfrm>
      </p:grpSpPr>
      <p:sp>
        <p:nvSpPr>
          <p:cNvPr id="141" name="Google Shape;141;p37"/>
          <p:cNvSpPr txBox="1"/>
          <p:nvPr>
            <p:ph type="title"/>
          </p:nvPr>
        </p:nvSpPr>
        <p:spPr>
          <a:xfrm>
            <a:off x="546100" y="133350"/>
            <a:ext cx="8039100" cy="1285800"/>
          </a:xfrm>
          <a:prstGeom prst="rect">
            <a:avLst/>
          </a:prstGeom>
          <a:noFill/>
          <a:ln>
            <a:noFill/>
          </a:ln>
        </p:spPr>
        <p:txBody>
          <a:bodyPr anchorCtr="0" anchor="ctr"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2" name="Google Shape;142;p37"/>
          <p:cNvSpPr txBox="1"/>
          <p:nvPr>
            <p:ph idx="1" type="body"/>
          </p:nvPr>
        </p:nvSpPr>
        <p:spPr>
          <a:xfrm>
            <a:off x="546100" y="1457325"/>
            <a:ext cx="8039100" cy="3019500"/>
          </a:xfrm>
          <a:prstGeom prst="rect">
            <a:avLst/>
          </a:prstGeom>
          <a:noFill/>
          <a:ln>
            <a:noFill/>
          </a:ln>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solidFill>
                  <a:srgbClr val="4C4A40"/>
                </a:solidFill>
              </a:defRPr>
            </a:lvl1pPr>
            <a:lvl2pPr indent="-317500" lvl="1" marL="914400" rtl="0">
              <a:spcBef>
                <a:spcPts val="1200"/>
              </a:spcBef>
              <a:spcAft>
                <a:spcPts val="0"/>
              </a:spcAft>
              <a:buSzPts val="1400"/>
              <a:buChar char="○"/>
              <a:defRPr>
                <a:solidFill>
                  <a:srgbClr val="4C4A40"/>
                </a:solidFill>
              </a:defRPr>
            </a:lvl2pPr>
            <a:lvl3pPr indent="-317500" lvl="2" marL="1371600" rtl="0">
              <a:spcBef>
                <a:spcPts val="1200"/>
              </a:spcBef>
              <a:spcAft>
                <a:spcPts val="0"/>
              </a:spcAft>
              <a:buSzPts val="1400"/>
              <a:buChar char="■"/>
              <a:defRPr>
                <a:solidFill>
                  <a:srgbClr val="4C4A40"/>
                </a:solidFill>
              </a:defRPr>
            </a:lvl3pPr>
            <a:lvl4pPr indent="-317500" lvl="3" marL="1828800" rtl="0">
              <a:spcBef>
                <a:spcPts val="1200"/>
              </a:spcBef>
              <a:spcAft>
                <a:spcPts val="0"/>
              </a:spcAft>
              <a:buSzPts val="1400"/>
              <a:buChar char="●"/>
              <a:defRPr>
                <a:solidFill>
                  <a:srgbClr val="4C4A40"/>
                </a:solidFill>
              </a:defRPr>
            </a:lvl4pPr>
            <a:lvl5pPr indent="-317500" lvl="4" marL="2286000" rtl="0">
              <a:spcBef>
                <a:spcPts val="1200"/>
              </a:spcBef>
              <a:spcAft>
                <a:spcPts val="0"/>
              </a:spcAft>
              <a:buSzPts val="1400"/>
              <a:buChar char="○"/>
              <a:defRPr>
                <a:solidFill>
                  <a:srgbClr val="4C4A40"/>
                </a:solidFill>
              </a:defRPr>
            </a:lvl5pPr>
            <a:lvl6pPr indent="-317500" lvl="5" marL="2743200" rtl="0">
              <a:spcBef>
                <a:spcPts val="1200"/>
              </a:spcBef>
              <a:spcAft>
                <a:spcPts val="0"/>
              </a:spcAft>
              <a:buSzPts val="1400"/>
              <a:buChar char="■"/>
              <a:defRPr/>
            </a:lvl6pPr>
            <a:lvl7pPr indent="-317500" lvl="6" marL="3200400" rtl="0">
              <a:spcBef>
                <a:spcPts val="1200"/>
              </a:spcBef>
              <a:spcAft>
                <a:spcPts val="0"/>
              </a:spcAft>
              <a:buSzPts val="1400"/>
              <a:buChar char="●"/>
              <a:defRPr/>
            </a:lvl7pPr>
            <a:lvl8pPr indent="-317500" lvl="7" marL="3657600" rtl="0">
              <a:spcBef>
                <a:spcPts val="1200"/>
              </a:spcBef>
              <a:spcAft>
                <a:spcPts val="0"/>
              </a:spcAft>
              <a:buSzPts val="1400"/>
              <a:buChar char="○"/>
              <a:defRPr/>
            </a:lvl8pPr>
            <a:lvl9pPr indent="-317500" lvl="8" marL="4114800" rtl="0">
              <a:spcBef>
                <a:spcPts val="1200"/>
              </a:spcBef>
              <a:spcAft>
                <a:spcPts val="1200"/>
              </a:spcAft>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theme" Target="../theme/theme1.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402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1800"/>
              <a:buFont typeface="Lato"/>
              <a:buNone/>
              <a:defRPr b="1" sz="1800">
                <a:solidFill>
                  <a:schemeClr val="dk1"/>
                </a:solidFill>
                <a:latin typeface="Lato"/>
                <a:ea typeface="Lato"/>
                <a:cs typeface="Lato"/>
                <a:sym typeface="Lato"/>
              </a:defRPr>
            </a:lvl1pPr>
            <a:lvl2pPr lvl="1">
              <a:spcBef>
                <a:spcPts val="0"/>
              </a:spcBef>
              <a:spcAft>
                <a:spcPts val="0"/>
              </a:spcAft>
              <a:buClr>
                <a:schemeClr val="dk1"/>
              </a:buClr>
              <a:buSzPts val="1800"/>
              <a:buFont typeface="Lato"/>
              <a:buNone/>
              <a:defRPr b="1" sz="1800">
                <a:solidFill>
                  <a:schemeClr val="dk1"/>
                </a:solidFill>
                <a:latin typeface="Lato"/>
                <a:ea typeface="Lato"/>
                <a:cs typeface="Lato"/>
                <a:sym typeface="Lato"/>
              </a:defRPr>
            </a:lvl2pPr>
            <a:lvl3pPr lvl="2">
              <a:spcBef>
                <a:spcPts val="0"/>
              </a:spcBef>
              <a:spcAft>
                <a:spcPts val="0"/>
              </a:spcAft>
              <a:buClr>
                <a:schemeClr val="dk1"/>
              </a:buClr>
              <a:buSzPts val="1800"/>
              <a:buFont typeface="Lato"/>
              <a:buNone/>
              <a:defRPr b="1" sz="1800">
                <a:solidFill>
                  <a:schemeClr val="dk1"/>
                </a:solidFill>
                <a:latin typeface="Lato"/>
                <a:ea typeface="Lato"/>
                <a:cs typeface="Lato"/>
                <a:sym typeface="Lato"/>
              </a:defRPr>
            </a:lvl3pPr>
            <a:lvl4pPr lvl="3">
              <a:spcBef>
                <a:spcPts val="0"/>
              </a:spcBef>
              <a:spcAft>
                <a:spcPts val="0"/>
              </a:spcAft>
              <a:buClr>
                <a:schemeClr val="dk1"/>
              </a:buClr>
              <a:buSzPts val="1800"/>
              <a:buFont typeface="Lato"/>
              <a:buNone/>
              <a:defRPr b="1" sz="1800">
                <a:solidFill>
                  <a:schemeClr val="dk1"/>
                </a:solidFill>
                <a:latin typeface="Lato"/>
                <a:ea typeface="Lato"/>
                <a:cs typeface="Lato"/>
                <a:sym typeface="Lato"/>
              </a:defRPr>
            </a:lvl4pPr>
            <a:lvl5pPr lvl="4">
              <a:spcBef>
                <a:spcPts val="0"/>
              </a:spcBef>
              <a:spcAft>
                <a:spcPts val="0"/>
              </a:spcAft>
              <a:buClr>
                <a:schemeClr val="dk1"/>
              </a:buClr>
              <a:buSzPts val="1800"/>
              <a:buFont typeface="Lato"/>
              <a:buNone/>
              <a:defRPr b="1" sz="1800">
                <a:solidFill>
                  <a:schemeClr val="dk1"/>
                </a:solidFill>
                <a:latin typeface="Lato"/>
                <a:ea typeface="Lato"/>
                <a:cs typeface="Lato"/>
                <a:sym typeface="Lato"/>
              </a:defRPr>
            </a:lvl5pPr>
            <a:lvl6pPr lvl="5">
              <a:spcBef>
                <a:spcPts val="0"/>
              </a:spcBef>
              <a:spcAft>
                <a:spcPts val="0"/>
              </a:spcAft>
              <a:buClr>
                <a:schemeClr val="dk1"/>
              </a:buClr>
              <a:buSzPts val="1800"/>
              <a:buFont typeface="Lato"/>
              <a:buNone/>
              <a:defRPr b="1" sz="1800">
                <a:solidFill>
                  <a:schemeClr val="dk1"/>
                </a:solidFill>
                <a:latin typeface="Lato"/>
                <a:ea typeface="Lato"/>
                <a:cs typeface="Lato"/>
                <a:sym typeface="Lato"/>
              </a:defRPr>
            </a:lvl6pPr>
            <a:lvl7pPr lvl="6">
              <a:spcBef>
                <a:spcPts val="0"/>
              </a:spcBef>
              <a:spcAft>
                <a:spcPts val="0"/>
              </a:spcAft>
              <a:buClr>
                <a:schemeClr val="dk1"/>
              </a:buClr>
              <a:buSzPts val="1800"/>
              <a:buFont typeface="Lato"/>
              <a:buNone/>
              <a:defRPr b="1" sz="1800">
                <a:solidFill>
                  <a:schemeClr val="dk1"/>
                </a:solidFill>
                <a:latin typeface="Lato"/>
                <a:ea typeface="Lato"/>
                <a:cs typeface="Lato"/>
                <a:sym typeface="Lato"/>
              </a:defRPr>
            </a:lvl7pPr>
            <a:lvl8pPr lvl="7">
              <a:spcBef>
                <a:spcPts val="0"/>
              </a:spcBef>
              <a:spcAft>
                <a:spcPts val="0"/>
              </a:spcAft>
              <a:buClr>
                <a:schemeClr val="dk1"/>
              </a:buClr>
              <a:buSzPts val="1800"/>
              <a:buFont typeface="Lato"/>
              <a:buNone/>
              <a:defRPr b="1" sz="1800">
                <a:solidFill>
                  <a:schemeClr val="dk1"/>
                </a:solidFill>
                <a:latin typeface="Lato"/>
                <a:ea typeface="Lato"/>
                <a:cs typeface="Lato"/>
                <a:sym typeface="Lato"/>
              </a:defRPr>
            </a:lvl8pPr>
            <a:lvl9pPr lvl="8">
              <a:spcBef>
                <a:spcPts val="0"/>
              </a:spcBef>
              <a:spcAft>
                <a:spcPts val="0"/>
              </a:spcAft>
              <a:buClr>
                <a:schemeClr val="dk1"/>
              </a:buClr>
              <a:buSzPts val="1800"/>
              <a:buFont typeface="Lato"/>
              <a:buNone/>
              <a:defRPr b="1" sz="1800">
                <a:solidFill>
                  <a:schemeClr val="dk1"/>
                </a:solidFill>
                <a:latin typeface="Lato"/>
                <a:ea typeface="Lato"/>
                <a:cs typeface="Lato"/>
                <a:sym typeface="Lat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5" name="Shape 95"/>
        <p:cNvGrpSpPr/>
        <p:nvPr/>
      </p:nvGrpSpPr>
      <p:grpSpPr>
        <a:xfrm>
          <a:off x="0" y="0"/>
          <a:ext cx="0" cy="0"/>
          <a:chOff x="0" y="0"/>
          <a:chExt cx="0" cy="0"/>
        </a:xfrm>
      </p:grpSpPr>
      <p:sp>
        <p:nvSpPr>
          <p:cNvPr id="96" name="Google Shape;96;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97" name="Google Shape;97;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98" name="Google Shape;98;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hyperlink" Target="https://mathigon.org/polypad" TargetMode="External"/><Relationship Id="rId4" Type="http://schemas.openxmlformats.org/officeDocument/2006/relationships/slide" Target="/ppt/slides/slide8.xml"/><Relationship Id="rId5" Type="http://schemas.openxmlformats.org/officeDocument/2006/relationships/slide" Target="/ppt/slides/slide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 Id="rId3" Type="http://schemas.openxmlformats.org/officeDocument/2006/relationships/hyperlink" Target="https://drive.google.com/file/d/0B52ddLU5r27rVGM5M2JZekFKdzA/view?usp=sharing&amp;resourcekey=0-Z8o-DZ5-N_lIK0Hz8GQuZw"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9.png"/><Relationship Id="rId9" Type="http://schemas.openxmlformats.org/officeDocument/2006/relationships/image" Target="../media/image6.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7.png"/><Relationship Id="rId8"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8.png"/><Relationship Id="rId7"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20.png"/><Relationship Id="rId5"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 Id="rId3" Type="http://schemas.openxmlformats.org/officeDocument/2006/relationships/hyperlink" Target="https://docs.google.com/document/d/1hyQt7WsEXG7MCtizLQxc0l6-HVLyOxXG0NjbTiQIMZ8/edit" TargetMode="External"/><Relationship Id="rId4" Type="http://schemas.openxmlformats.org/officeDocument/2006/relationships/hyperlink" Target="https://sites.google.com/wrdsb.ca/mth1w/centering-students/small-group-instruction" TargetMode="External"/><Relationship Id="rId5" Type="http://schemas.openxmlformats.org/officeDocument/2006/relationships/hyperlink" Target="https://howweteach.com/mathtalks/" TargetMode="External"/><Relationship Id="rId6" Type="http://schemas.openxmlformats.org/officeDocument/2006/relationships/hyperlink" Target="https://www.mathisfigureoutable.com/ps" TargetMode="External"/><Relationship Id="rId7"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 Id="rId3" Type="http://schemas.openxmlformats.org/officeDocument/2006/relationships/hyperlink" Target="https://apps.mathlearningcenter.org/number-line/" TargetMode="External"/><Relationship Id="rId4" Type="http://schemas.openxmlformats.org/officeDocument/2006/relationships/hyperlink" Target="https://mathigon.org/task/tutorial-fractions" TargetMode="External"/></Relationships>
</file>

<file path=ppt/slides/_rels/slide12.xml.rels><?xml version="1.0" encoding="UTF-8" standalone="yes"?><Relationships xmlns="http://schemas.openxmlformats.org/package/2006/relationships"><Relationship Id="rId10" Type="http://schemas.openxmlformats.org/officeDocument/2006/relationships/image" Target="../media/image4.png"/><Relationship Id="rId1" Type="http://schemas.openxmlformats.org/officeDocument/2006/relationships/slideLayout" Target="../slideLayouts/slideLayout25.xml"/><Relationship Id="rId2" Type="http://schemas.openxmlformats.org/officeDocument/2006/relationships/notesSlide" Target="../notesSlides/notesSlide12.xml"/><Relationship Id="rId3" Type="http://schemas.openxmlformats.org/officeDocument/2006/relationships/hyperlink" Target="http://www.edugains.ca/resourcesMath/CE/LessonsSupports/GapClosing/NumberSense_Int-Senior/1-Fractions_FG_IS.pdf" TargetMode="External"/><Relationship Id="rId4" Type="http://schemas.openxmlformats.org/officeDocument/2006/relationships/hyperlink" Target="http://www.edugains.ca/resourcesMath/CE/LessonsSupports/GapClosing/NumberSense_Int-Senior/1-Fractions_SB_IS.pdf" TargetMode="External"/><Relationship Id="rId9" Type="http://schemas.openxmlformats.org/officeDocument/2006/relationships/image" Target="../media/image9.png"/><Relationship Id="rId5" Type="http://schemas.openxmlformats.org/officeDocument/2006/relationships/hyperlink" Target="http://www.edugains.ca/resourcesMath/CE/LessonsSupports/GapClosing/NumberSense_Int-Senior/2-Decimals_FG_IS.pdf" TargetMode="External"/><Relationship Id="rId6" Type="http://schemas.openxmlformats.org/officeDocument/2006/relationships/hyperlink" Target="http://www.edugains.ca/resourcesMath/CE/LessonsSupports/GapClosing/NumberSense_Int-Senior/2-Decimals_SB_IS.pdf" TargetMode="External"/><Relationship Id="rId7" Type="http://schemas.openxmlformats.org/officeDocument/2006/relationships/hyperlink" Target="https://www.heinemann.com/products/e02662.aspx" TargetMode="External"/><Relationship Id="rId8" Type="http://schemas.openxmlformats.org/officeDocument/2006/relationships/hyperlink" Target="https://school.nelson.com/leaps-and-bound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146" name="Shape 146"/>
        <p:cNvGrpSpPr/>
        <p:nvPr/>
      </p:nvGrpSpPr>
      <p:grpSpPr>
        <a:xfrm>
          <a:off x="0" y="0"/>
          <a:ext cx="0" cy="0"/>
          <a:chOff x="0" y="0"/>
          <a:chExt cx="0" cy="0"/>
        </a:xfrm>
      </p:grpSpPr>
      <p:sp>
        <p:nvSpPr>
          <p:cNvPr id="147" name="Google Shape;147;p3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4500">
                <a:latin typeface="Lexend Deca Black"/>
                <a:ea typeface="Lexend Deca Black"/>
                <a:cs typeface="Lexend Deca Black"/>
                <a:sym typeface="Lexend Deca Black"/>
              </a:rPr>
              <a:t>MTH1W</a:t>
            </a:r>
            <a:endParaRPr sz="4500">
              <a:latin typeface="Lexend Deca Black"/>
              <a:ea typeface="Lexend Deca Black"/>
              <a:cs typeface="Lexend Deca Black"/>
              <a:sym typeface="Lexend Deca Black"/>
            </a:endParaRPr>
          </a:p>
          <a:p>
            <a:pPr indent="0" lvl="0" marL="0" rtl="0" algn="ctr">
              <a:spcBef>
                <a:spcPts val="0"/>
              </a:spcBef>
              <a:spcAft>
                <a:spcPts val="0"/>
              </a:spcAft>
              <a:buNone/>
            </a:pPr>
            <a:r>
              <a:rPr lang="en" sz="4500">
                <a:latin typeface="Lexend Deca Black"/>
                <a:ea typeface="Lexend Deca Black"/>
                <a:cs typeface="Lexend Deca Black"/>
                <a:sym typeface="Lexend Deca Black"/>
              </a:rPr>
              <a:t>Diagnostic Thinking Task</a:t>
            </a:r>
            <a:endParaRPr sz="4500">
              <a:latin typeface="Lexend Deca Black"/>
              <a:ea typeface="Lexend Deca Black"/>
              <a:cs typeface="Lexend Deca Black"/>
              <a:sym typeface="Lexend Deca Black"/>
            </a:endParaRPr>
          </a:p>
        </p:txBody>
      </p:sp>
      <p:sp>
        <p:nvSpPr>
          <p:cNvPr id="148" name="Google Shape;148;p3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Lexend Deca"/>
                <a:ea typeface="Lexend Deca"/>
                <a:cs typeface="Lexend Deca"/>
                <a:sym typeface="Lexend Deca"/>
              </a:rPr>
              <a:t>Rational Numbers</a:t>
            </a:r>
            <a:endParaRPr b="1" sz="2400">
              <a:latin typeface="Lexend Deca"/>
              <a:ea typeface="Lexend Deca"/>
              <a:cs typeface="Lexend Deca"/>
              <a:sym typeface="Lexend Dec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152" name="Shape 152"/>
        <p:cNvGrpSpPr/>
        <p:nvPr/>
      </p:nvGrpSpPr>
      <p:grpSpPr>
        <a:xfrm>
          <a:off x="0" y="0"/>
          <a:ext cx="0" cy="0"/>
          <a:chOff x="0" y="0"/>
          <a:chExt cx="0" cy="0"/>
        </a:xfrm>
      </p:grpSpPr>
      <p:sp>
        <p:nvSpPr>
          <p:cNvPr id="153" name="Google Shape;153;p39"/>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Lexend Deca"/>
                <a:ea typeface="Lexend Deca"/>
                <a:cs typeface="Lexend Deca"/>
                <a:sym typeface="Lexend Deca"/>
              </a:rPr>
              <a:t>Teacher Notes</a:t>
            </a:r>
            <a:endParaRPr b="1">
              <a:latin typeface="Lexend Deca"/>
              <a:ea typeface="Lexend Deca"/>
              <a:cs typeface="Lexend Deca"/>
              <a:sym typeface="Lexend Deca"/>
            </a:endParaRPr>
          </a:p>
        </p:txBody>
      </p:sp>
      <p:sp>
        <p:nvSpPr>
          <p:cNvPr id="154" name="Google Shape;154;p39"/>
          <p:cNvSpPr txBox="1"/>
          <p:nvPr>
            <p:ph idx="1" type="body"/>
          </p:nvPr>
        </p:nvSpPr>
        <p:spPr>
          <a:xfrm>
            <a:off x="399300" y="712925"/>
            <a:ext cx="8345400" cy="4243800"/>
          </a:xfrm>
          <a:prstGeom prst="rect">
            <a:avLst/>
          </a:prstGeom>
          <a:solidFill>
            <a:schemeClr val="lt1"/>
          </a:solidFill>
          <a:ln cap="flat" cmpd="sng" w="2857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latin typeface="Lexend Deca"/>
                <a:ea typeface="Lexend Deca"/>
                <a:cs typeface="Lexend Deca"/>
                <a:sym typeface="Lexend Deca"/>
              </a:rPr>
              <a:t>FACILITATING THE DIAGNOSTIC:</a:t>
            </a:r>
            <a:endParaRPr b="1"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Slides with a grey background should not be shown to students. </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The purpose of this diagnostic is to learn more about what students recall and what their comfort level is with various concepts. This is NOT a test.</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It is HIGHLY recommended that this tool be used in the following ways:</a:t>
            </a:r>
            <a:endParaRPr sz="900">
              <a:latin typeface="Lexend Deca"/>
              <a:ea typeface="Lexend Deca"/>
              <a:cs typeface="Lexend Deca"/>
              <a:sym typeface="Lexend Deca"/>
            </a:endParaRPr>
          </a:p>
          <a:p>
            <a:pPr indent="-285750" lvl="0" marL="457200" rtl="0" algn="l">
              <a:lnSpc>
                <a:spcPct val="100000"/>
              </a:lnSpc>
              <a:spcBef>
                <a:spcPts val="600"/>
              </a:spcBef>
              <a:spcAft>
                <a:spcPts val="0"/>
              </a:spcAft>
              <a:buSzPts val="900"/>
              <a:buFont typeface="Lexend Deca"/>
              <a:buChar char="●"/>
            </a:pPr>
            <a:r>
              <a:rPr lang="en" sz="900">
                <a:latin typeface="Lexend Deca"/>
                <a:ea typeface="Lexend Deca"/>
                <a:cs typeface="Lexend Deca"/>
                <a:sym typeface="Lexend Deca"/>
              </a:rPr>
              <a:t>Provide 1-3 problems to students at a time for a short part of the period</a:t>
            </a:r>
            <a:endParaRPr sz="900">
              <a:latin typeface="Lexend Deca"/>
              <a:ea typeface="Lexend Deca"/>
              <a:cs typeface="Lexend Deca"/>
              <a:sym typeface="Lexend Deca"/>
            </a:endParaRPr>
          </a:p>
          <a:p>
            <a:pPr indent="-285750" lvl="0" marL="457200" rtl="0" algn="l">
              <a:lnSpc>
                <a:spcPct val="100000"/>
              </a:lnSpc>
              <a:spcBef>
                <a:spcPts val="600"/>
              </a:spcBef>
              <a:spcAft>
                <a:spcPts val="0"/>
              </a:spcAft>
              <a:buSzPts val="900"/>
              <a:buFont typeface="Lexend Deca"/>
              <a:buChar char="●"/>
            </a:pPr>
            <a:r>
              <a:rPr lang="en" sz="900">
                <a:latin typeface="Lexend Deca"/>
                <a:ea typeface="Lexend Deca"/>
                <a:cs typeface="Lexend Deca"/>
                <a:sym typeface="Lexend Deca"/>
              </a:rPr>
              <a:t>Emphasize that you want to learn about what they remember - this is NOT a reflection on them</a:t>
            </a:r>
            <a:endParaRPr sz="900">
              <a:latin typeface="Lexend Deca"/>
              <a:ea typeface="Lexend Deca"/>
              <a:cs typeface="Lexend Deca"/>
              <a:sym typeface="Lexend Deca"/>
            </a:endParaRPr>
          </a:p>
          <a:p>
            <a:pPr indent="-285750" lvl="0" marL="457200" rtl="0" algn="l">
              <a:lnSpc>
                <a:spcPct val="100000"/>
              </a:lnSpc>
              <a:spcBef>
                <a:spcPts val="600"/>
              </a:spcBef>
              <a:spcAft>
                <a:spcPts val="0"/>
              </a:spcAft>
              <a:buSzPts val="900"/>
              <a:buFont typeface="Lexend Deca"/>
              <a:buChar char="●"/>
            </a:pPr>
            <a:r>
              <a:rPr lang="en" sz="900">
                <a:latin typeface="Lexend Deca"/>
                <a:ea typeface="Lexend Deca"/>
                <a:cs typeface="Lexend Deca"/>
                <a:sym typeface="Lexend Deca"/>
              </a:rPr>
              <a:t>Emphasize that you want to learn how they think, so the visuals and explanations they give for their thinking will be really helpful to you</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Paper Approach</a:t>
            </a:r>
            <a:r>
              <a:rPr lang="en" sz="900">
                <a:latin typeface="Lexend Deca"/>
                <a:ea typeface="Lexend Deca"/>
                <a:cs typeface="Lexend Deca"/>
                <a:sym typeface="Lexend Deca"/>
              </a:rPr>
              <a:t>: Provide each student with a paper copy of the selected questions (e.g., slides 3-4 on the first day and slides 5 and 6 on the next). </a:t>
            </a:r>
            <a:r>
              <a:rPr lang="en" sz="900">
                <a:solidFill>
                  <a:srgbClr val="FF0000"/>
                </a:solidFill>
                <a:latin typeface="Lexend Deca"/>
                <a:ea typeface="Lexend Deca"/>
                <a:cs typeface="Lexend Deca"/>
                <a:sym typeface="Lexend Deca"/>
              </a:rPr>
              <a:t>Provide concrete materials (if available) in case students choose to use these to represent their thinking (e.g., Fraction Strips, Grid paper).</a:t>
            </a:r>
            <a:endParaRPr sz="900">
              <a:solidFill>
                <a:srgbClr val="FF0000"/>
              </a:solidFill>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Digital Approach</a:t>
            </a:r>
            <a:r>
              <a:rPr lang="en" sz="900">
                <a:latin typeface="Lexend Deca"/>
                <a:ea typeface="Lexend Deca"/>
                <a:cs typeface="Lexend Deca"/>
                <a:sym typeface="Lexend Deca"/>
              </a:rPr>
              <a:t>: Provide students with a copy of the slides (only the problem slides) via Google Classroom or your VLE. Have students </a:t>
            </a:r>
            <a:r>
              <a:rPr lang="en" sz="900">
                <a:latin typeface="Lexend Deca"/>
                <a:ea typeface="Lexend Deca"/>
                <a:cs typeface="Lexend Deca"/>
                <a:sym typeface="Lexend Deca"/>
              </a:rPr>
              <a:t>s</a:t>
            </a:r>
            <a:r>
              <a:rPr lang="en" sz="900">
                <a:latin typeface="Lexend Deca"/>
                <a:ea typeface="Lexend Deca"/>
                <a:cs typeface="Lexend Deca"/>
                <a:sym typeface="Lexend Deca"/>
              </a:rPr>
              <a:t>how their thinking digitally or by inserting pictures onto the slides. They may choose to use </a:t>
            </a:r>
            <a:r>
              <a:rPr lang="en" sz="900" u="sng">
                <a:solidFill>
                  <a:schemeClr val="accent5"/>
                </a:solidFill>
                <a:latin typeface="Lexend Deca"/>
                <a:ea typeface="Lexend Deca"/>
                <a:cs typeface="Lexend Deca"/>
                <a:sym typeface="Lexend Deca"/>
                <a:hlinkClick r:id="rId3">
                  <a:extLst>
                    <a:ext uri="{A12FA001-AC4F-418D-AE19-62706E023703}">
                      <ahyp:hlinkClr val="tx"/>
                    </a:ext>
                  </a:extLst>
                </a:hlinkClick>
              </a:rPr>
              <a:t>Fraction Bars in Polypad</a:t>
            </a:r>
            <a:r>
              <a:rPr lang="en" sz="900">
                <a:latin typeface="Lexend Deca"/>
                <a:ea typeface="Lexend Deca"/>
                <a:cs typeface="Lexend Deca"/>
                <a:sym typeface="Lexend Deca"/>
              </a:rPr>
              <a:t>.</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For either approach, circulate / give students the explicit option of verbally explaining/showing their thinking to you instead of recording it on paper. Avoid confusion based on running the technology. Sometimes paper / writing by hand on a whiteboard can give you more information than trying to figure out how to do something with the technology. Make notes about observations to use for future record-keeping.</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ASSESSING THE DIAGNOSTIC:</a:t>
            </a:r>
            <a:endParaRPr b="1"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Observe where students have difficulty and make notes on the </a:t>
            </a:r>
            <a:r>
              <a:rPr b="1" lang="en" sz="900" u="sng">
                <a:solidFill>
                  <a:schemeClr val="hlink"/>
                </a:solidFill>
                <a:latin typeface="Lexend Deca"/>
                <a:ea typeface="Lexend Deca"/>
                <a:cs typeface="Lexend Deca"/>
                <a:sym typeface="Lexend Deca"/>
                <a:hlinkClick action="ppaction://hlinksldjump" r:id="rId4"/>
              </a:rPr>
              <a:t>MTH1W Developmental Continuum (Rationals tab)</a:t>
            </a:r>
            <a:r>
              <a:rPr lang="en" sz="900">
                <a:latin typeface="Lexend Deca"/>
                <a:ea typeface="Lexend Deca"/>
                <a:cs typeface="Lexend Deca"/>
                <a:sym typeface="Lexend Deca"/>
              </a:rPr>
              <a:t> for each student. Use the </a:t>
            </a:r>
            <a:r>
              <a:rPr lang="en" sz="900" u="sng">
                <a:solidFill>
                  <a:schemeClr val="hlink"/>
                </a:solidFill>
                <a:latin typeface="Lexend Deca"/>
                <a:ea typeface="Lexend Deca"/>
                <a:cs typeface="Lexend Deca"/>
                <a:sym typeface="Lexend Deca"/>
                <a:hlinkClick action="ppaction://hlinksldjump" r:id="rId5"/>
              </a:rPr>
              <a:t>look fors</a:t>
            </a:r>
            <a:r>
              <a:rPr lang="en" sz="900">
                <a:latin typeface="Lexend Deca"/>
                <a:ea typeface="Lexend Deca"/>
                <a:cs typeface="Lexend Deca"/>
                <a:sym typeface="Lexend Deca"/>
              </a:rPr>
              <a:t> to help guide your observations. These notes will help you identify what you can reteach to close gaps in skills and concepts, differentiate instruction as needed, and provide intervention.</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FOLLOW-UP STRATEGIES AND RESOURCES</a:t>
            </a:r>
            <a:endParaRPr b="1" sz="900">
              <a:latin typeface="Lexend Deca"/>
              <a:ea typeface="Lexend Deca"/>
              <a:cs typeface="Lexend Deca"/>
              <a:sym typeface="Lexend Deca"/>
            </a:endParaRPr>
          </a:p>
          <a:p>
            <a:pPr indent="0" lvl="0" marL="0" rtl="0" algn="l">
              <a:lnSpc>
                <a:spcPct val="100000"/>
              </a:lnSpc>
              <a:spcBef>
                <a:spcPts val="600"/>
              </a:spcBef>
              <a:spcAft>
                <a:spcPts val="600"/>
              </a:spcAft>
              <a:buNone/>
            </a:pPr>
            <a:r>
              <a:rPr lang="en" sz="900">
                <a:latin typeface="Lexend Deca"/>
                <a:ea typeface="Lexend Deca"/>
                <a:cs typeface="Lexend Deca"/>
                <a:sym typeface="Lexend Deca"/>
              </a:rPr>
              <a:t>Suggestions for how to differentiate instruction, close gaps and skills and provide intervention are provided </a:t>
            </a:r>
            <a:r>
              <a:rPr lang="en" sz="900" u="sng">
                <a:solidFill>
                  <a:schemeClr val="hlink"/>
                </a:solidFill>
                <a:latin typeface="Lexend Deca"/>
                <a:ea typeface="Lexend Deca"/>
                <a:cs typeface="Lexend Deca"/>
                <a:sym typeface="Lexend Deca"/>
                <a:hlinkClick/>
              </a:rPr>
              <a:t>here</a:t>
            </a:r>
            <a:r>
              <a:rPr lang="en" sz="900">
                <a:latin typeface="Lexend Deca"/>
                <a:ea typeface="Lexend Deca"/>
                <a:cs typeface="Lexend Deca"/>
                <a:sym typeface="Lexend Deca"/>
              </a:rPr>
              <a:t>.</a:t>
            </a:r>
            <a:endParaRPr sz="900">
              <a:latin typeface="Lexend Deca"/>
              <a:ea typeface="Lexend Deca"/>
              <a:cs typeface="Lexend Deca"/>
              <a:sym typeface="Lexend Dec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158" name="Shape 158"/>
        <p:cNvGrpSpPr/>
        <p:nvPr/>
      </p:nvGrpSpPr>
      <p:grpSpPr>
        <a:xfrm>
          <a:off x="0" y="0"/>
          <a:ext cx="0" cy="0"/>
          <a:chOff x="0" y="0"/>
          <a:chExt cx="0" cy="0"/>
        </a:xfrm>
      </p:grpSpPr>
      <p:sp>
        <p:nvSpPr>
          <p:cNvPr id="159" name="Google Shape;159;p4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200">
                <a:solidFill>
                  <a:srgbClr val="454F5B"/>
                </a:solidFill>
              </a:rPr>
              <a:t>SOME BACKGROUND: </a:t>
            </a:r>
            <a:endParaRPr b="1" sz="2200">
              <a:solidFill>
                <a:srgbClr val="454F5B"/>
              </a:solidFill>
            </a:endParaRPr>
          </a:p>
          <a:p>
            <a:pPr indent="0" lvl="0" marL="0" rtl="0" algn="l">
              <a:spcBef>
                <a:spcPts val="0"/>
              </a:spcBef>
              <a:spcAft>
                <a:spcPts val="0"/>
              </a:spcAft>
              <a:buNone/>
            </a:pPr>
            <a:r>
              <a:rPr b="1" lang="en" sz="2200">
                <a:solidFill>
                  <a:srgbClr val="454F5B"/>
                </a:solidFill>
              </a:rPr>
              <a:t>WHY MIGHT STUDENTS STRUGGLE WITH FRACTIONS</a:t>
            </a:r>
            <a:endParaRPr b="1" sz="2200">
              <a:solidFill>
                <a:srgbClr val="454F5B"/>
              </a:solidFill>
            </a:endParaRPr>
          </a:p>
        </p:txBody>
      </p:sp>
      <p:sp>
        <p:nvSpPr>
          <p:cNvPr id="160" name="Google Shape;160;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Clr>
                <a:schemeClr val="dk1"/>
              </a:buClr>
              <a:buSzPts val="1100"/>
              <a:buFont typeface="Arial"/>
              <a:buNone/>
            </a:pPr>
            <a:r>
              <a:rPr lang="en"/>
              <a:t>Visit </a:t>
            </a:r>
            <a:r>
              <a:rPr lang="en" u="sng">
                <a:solidFill>
                  <a:schemeClr val="hlink"/>
                </a:solidFill>
                <a:hlinkClick r:id="rId3"/>
              </a:rPr>
              <a:t>this document</a:t>
            </a:r>
            <a:r>
              <a:rPr lang="en"/>
              <a:t> for more information about what students might struggle with and some strategies to address these misconceptions:</a:t>
            </a:r>
            <a:endParaRPr/>
          </a:p>
        </p:txBody>
      </p:sp>
      <p:pic>
        <p:nvPicPr>
          <p:cNvPr id="161" name="Google Shape;161;p40"/>
          <p:cNvPicPr preferRelativeResize="0"/>
          <p:nvPr/>
        </p:nvPicPr>
        <p:blipFill>
          <a:blip r:embed="rId4">
            <a:alphaModFix/>
          </a:blip>
          <a:stretch>
            <a:fillRect/>
          </a:stretch>
        </p:blipFill>
        <p:spPr>
          <a:xfrm>
            <a:off x="2088263" y="1970500"/>
            <a:ext cx="4967475" cy="2955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41"/>
          <p:cNvSpPr txBox="1"/>
          <p:nvPr>
            <p:ph type="title"/>
          </p:nvPr>
        </p:nvSpPr>
        <p:spPr>
          <a:xfrm>
            <a:off x="332325" y="485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500">
                <a:latin typeface="Lexend Deca"/>
                <a:ea typeface="Lexend Deca"/>
                <a:cs typeface="Lexend Deca"/>
                <a:sym typeface="Lexend Deca"/>
              </a:rPr>
              <a:t>Label the line with each number below. Or drag the number if doing this digitally.</a:t>
            </a:r>
            <a:endParaRPr b="0" sz="1500">
              <a:latin typeface="Lexend Deca"/>
              <a:ea typeface="Lexend Deca"/>
              <a:cs typeface="Lexend Deca"/>
              <a:sym typeface="Lexend Deca"/>
            </a:endParaRPr>
          </a:p>
        </p:txBody>
      </p:sp>
      <p:sp>
        <p:nvSpPr>
          <p:cNvPr id="167" name="Google Shape;167;p41"/>
          <p:cNvSpPr txBox="1"/>
          <p:nvPr/>
        </p:nvSpPr>
        <p:spPr>
          <a:xfrm>
            <a:off x="311700" y="2804750"/>
            <a:ext cx="8520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Choose two numbers. How did you figure out where they should go?</a:t>
            </a:r>
            <a:endParaRPr sz="1500">
              <a:latin typeface="Lexend Deca"/>
              <a:ea typeface="Lexend Deca"/>
              <a:cs typeface="Lexend Deca"/>
              <a:sym typeface="Lexend Deca"/>
            </a:endParaRPr>
          </a:p>
        </p:txBody>
      </p:sp>
      <p:pic>
        <p:nvPicPr>
          <p:cNvPr id="168" name="Google Shape;168;p41"/>
          <p:cNvPicPr preferRelativeResize="0"/>
          <p:nvPr/>
        </p:nvPicPr>
        <p:blipFill rotWithShape="1">
          <a:blip r:embed="rId3">
            <a:alphaModFix/>
          </a:blip>
          <a:srcRect b="0" l="45429" r="10106" t="0"/>
          <a:stretch/>
        </p:blipFill>
        <p:spPr>
          <a:xfrm>
            <a:off x="96825" y="1533375"/>
            <a:ext cx="8915401" cy="635550"/>
          </a:xfrm>
          <a:prstGeom prst="rect">
            <a:avLst/>
          </a:prstGeom>
          <a:noFill/>
          <a:ln>
            <a:noFill/>
          </a:ln>
        </p:spPr>
      </p:pic>
      <p:sp>
        <p:nvSpPr>
          <p:cNvPr id="169" name="Google Shape;169;p41"/>
          <p:cNvSpPr txBox="1"/>
          <p:nvPr/>
        </p:nvSpPr>
        <p:spPr>
          <a:xfrm>
            <a:off x="378675" y="3220250"/>
            <a:ext cx="8351700" cy="1546200"/>
          </a:xfrm>
          <a:prstGeom prst="rect">
            <a:avLst/>
          </a:prstGeom>
          <a:solidFill>
            <a:srgbClr val="F4CCCC"/>
          </a:solid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595959"/>
                </a:solidFill>
                <a:latin typeface="Lexend Deca"/>
                <a:ea typeface="Lexend Deca"/>
                <a:cs typeface="Lexend Deca"/>
                <a:sym typeface="Lexend Deca"/>
              </a:rPr>
              <a:t>The two numbers I chose are:</a:t>
            </a:r>
            <a:endParaRPr>
              <a:solidFill>
                <a:srgbClr val="595959"/>
              </a:solidFill>
              <a:latin typeface="Lexend Deca"/>
              <a:ea typeface="Lexend Deca"/>
              <a:cs typeface="Lexend Deca"/>
              <a:sym typeface="Lexend Deca"/>
            </a:endParaRPr>
          </a:p>
          <a:p>
            <a:pPr indent="0" lvl="0" marL="0" rtl="0" algn="l">
              <a:spcBef>
                <a:spcPts val="0"/>
              </a:spcBef>
              <a:spcAft>
                <a:spcPts val="0"/>
              </a:spcAft>
              <a:buNone/>
            </a:pPr>
            <a:r>
              <a:t/>
            </a:r>
            <a:endParaRPr>
              <a:solidFill>
                <a:srgbClr val="595959"/>
              </a:solidFill>
              <a:latin typeface="Lexend Deca"/>
              <a:ea typeface="Lexend Deca"/>
              <a:cs typeface="Lexend Deca"/>
              <a:sym typeface="Lexend Deca"/>
            </a:endParaRPr>
          </a:p>
          <a:p>
            <a:pPr indent="0" lvl="0" marL="0" rtl="0" algn="l">
              <a:spcBef>
                <a:spcPts val="0"/>
              </a:spcBef>
              <a:spcAft>
                <a:spcPts val="0"/>
              </a:spcAft>
              <a:buNone/>
            </a:pPr>
            <a:r>
              <a:rPr lang="en">
                <a:solidFill>
                  <a:srgbClr val="595959"/>
                </a:solidFill>
                <a:latin typeface="Lexend Deca"/>
                <a:ea typeface="Lexend Deca"/>
                <a:cs typeface="Lexend Deca"/>
                <a:sym typeface="Lexend Deca"/>
              </a:rPr>
              <a:t>I figured out where they should go by… </a:t>
            </a:r>
            <a:endParaRPr>
              <a:solidFill>
                <a:srgbClr val="595959"/>
              </a:solidFill>
              <a:latin typeface="Lexend Deca"/>
              <a:ea typeface="Lexend Deca"/>
              <a:cs typeface="Lexend Deca"/>
              <a:sym typeface="Lexend Deca"/>
            </a:endParaRPr>
          </a:p>
          <a:p>
            <a:pPr indent="0" lvl="0" marL="0" rtl="0" algn="l">
              <a:spcBef>
                <a:spcPts val="0"/>
              </a:spcBef>
              <a:spcAft>
                <a:spcPts val="0"/>
              </a:spcAft>
              <a:buNone/>
            </a:pPr>
            <a:r>
              <a:t/>
            </a:r>
            <a:endParaRPr>
              <a:solidFill>
                <a:srgbClr val="595959"/>
              </a:solidFill>
              <a:latin typeface="Lexend Deca"/>
              <a:ea typeface="Lexend Deca"/>
              <a:cs typeface="Lexend Deca"/>
              <a:sym typeface="Lexend Deca"/>
            </a:endParaRPr>
          </a:p>
          <a:p>
            <a:pPr indent="0" lvl="0" marL="0" rtl="0" algn="l">
              <a:spcBef>
                <a:spcPts val="0"/>
              </a:spcBef>
              <a:spcAft>
                <a:spcPts val="0"/>
              </a:spcAft>
              <a:buNone/>
            </a:pPr>
            <a:r>
              <a:t/>
            </a:r>
            <a:endParaRPr>
              <a:solidFill>
                <a:srgbClr val="595959"/>
              </a:solidFill>
              <a:latin typeface="Lexend Deca"/>
              <a:ea typeface="Lexend Deca"/>
              <a:cs typeface="Lexend Deca"/>
              <a:sym typeface="Lexend Deca"/>
            </a:endParaRPr>
          </a:p>
        </p:txBody>
      </p:sp>
      <p:pic>
        <p:nvPicPr>
          <p:cNvPr descr="&lt;math xmlns=&quot;http://www.w3.org/1998/Math/MathML&quot; display=&quot;block&quot; data-is-equatio=&quot;1&quot; data-latex=&quot;\frac{4}{10}&quot;&gt;&lt;mfrac&gt;&lt;mn&gt;4&lt;/mn&gt;&lt;mn&gt;10&lt;/mn&gt;&lt;/mfrac&gt;&lt;/math&gt;" id="170" name="Google Shape;170;p41" title="four tenths"/>
          <p:cNvPicPr preferRelativeResize="0"/>
          <p:nvPr/>
        </p:nvPicPr>
        <p:blipFill>
          <a:blip r:embed="rId4">
            <a:alphaModFix/>
          </a:blip>
          <a:stretch>
            <a:fillRect/>
          </a:stretch>
        </p:blipFill>
        <p:spPr>
          <a:xfrm>
            <a:off x="4723710" y="993125"/>
            <a:ext cx="225431" cy="415500"/>
          </a:xfrm>
          <a:prstGeom prst="rect">
            <a:avLst/>
          </a:prstGeom>
          <a:noFill/>
          <a:ln>
            <a:noFill/>
          </a:ln>
        </p:spPr>
      </p:pic>
      <p:pic>
        <p:nvPicPr>
          <p:cNvPr descr="&lt;math xmlns=&quot;http://www.w3.org/1998/Math/MathML&quot; display=&quot;block&quot; data-is-equatio=&quot;1&quot; data-latex=&quot;\frac{1}{3}&quot;&gt;&lt;mfrac&gt;&lt;mn&gt;1&lt;/mn&gt;&lt;mn&gt;3&lt;/mn&gt;&lt;/mfrac&gt;&lt;/math&gt;" id="171" name="Google Shape;171;p41" title="one third"/>
          <p:cNvPicPr preferRelativeResize="0"/>
          <p:nvPr/>
        </p:nvPicPr>
        <p:blipFill>
          <a:blip r:embed="rId5">
            <a:alphaModFix/>
          </a:blip>
          <a:stretch>
            <a:fillRect/>
          </a:stretch>
        </p:blipFill>
        <p:spPr>
          <a:xfrm>
            <a:off x="8984700" y="1986509"/>
            <a:ext cx="6900" cy="22127"/>
          </a:xfrm>
          <a:prstGeom prst="rect">
            <a:avLst/>
          </a:prstGeom>
          <a:noFill/>
          <a:ln>
            <a:noFill/>
          </a:ln>
        </p:spPr>
      </p:pic>
      <p:pic>
        <p:nvPicPr>
          <p:cNvPr descr="&lt;math xmlns=&quot;http://www.w3.org/1998/Math/MathML&quot; display=&quot;block&quot; data-is-equatio=&quot;1&quot; data-latex=&quot;\frac{2}{7}&quot;&gt;&lt;mfrac&gt;&lt;mn&gt;2&lt;/mn&gt;&lt;mn&gt;7&lt;/mn&gt;&lt;/mfrac&gt;&lt;/math&gt;" id="172" name="Google Shape;172;p41" title="two sevenths"/>
          <p:cNvPicPr preferRelativeResize="0"/>
          <p:nvPr/>
        </p:nvPicPr>
        <p:blipFill>
          <a:blip r:embed="rId6">
            <a:alphaModFix/>
          </a:blip>
          <a:stretch>
            <a:fillRect/>
          </a:stretch>
        </p:blipFill>
        <p:spPr>
          <a:xfrm>
            <a:off x="4040029" y="962509"/>
            <a:ext cx="148700" cy="476724"/>
          </a:xfrm>
          <a:prstGeom prst="rect">
            <a:avLst/>
          </a:prstGeom>
          <a:noFill/>
          <a:ln>
            <a:noFill/>
          </a:ln>
        </p:spPr>
      </p:pic>
      <p:pic>
        <p:nvPicPr>
          <p:cNvPr descr="&lt;math xmlns=&quot;http://www.w3.org/1998/Math/MathML&quot; display=&quot;block&quot; data-is-equatio=&quot;1&quot; data-latex=&quot;\frac{6}{10}&quot;&gt;&lt;mfrac&gt;&lt;mn&gt;6&lt;/mn&gt;&lt;mn&gt;10&lt;/mn&gt;&lt;/mfrac&gt;&lt;/math&gt;" id="173" name="Google Shape;173;p41" title="six tenths"/>
          <p:cNvPicPr preferRelativeResize="0"/>
          <p:nvPr/>
        </p:nvPicPr>
        <p:blipFill>
          <a:blip r:embed="rId7">
            <a:alphaModFix/>
          </a:blip>
          <a:stretch>
            <a:fillRect/>
          </a:stretch>
        </p:blipFill>
        <p:spPr>
          <a:xfrm>
            <a:off x="3279623" y="995323"/>
            <a:ext cx="225431" cy="411080"/>
          </a:xfrm>
          <a:prstGeom prst="rect">
            <a:avLst/>
          </a:prstGeom>
          <a:noFill/>
          <a:ln>
            <a:noFill/>
          </a:ln>
        </p:spPr>
      </p:pic>
      <p:pic>
        <p:nvPicPr>
          <p:cNvPr descr="&lt;math xmlns=&quot;http://www.w3.org/1998/Math/MathML&quot; display=&quot;block&quot; data-is-equatio=&quot;1&quot; data-latex=&quot;1\frac{1}{3}&quot;&gt;&lt;mn&gt;1&lt;/mn&gt;&lt;mfrac&gt;&lt;mn&gt;1&lt;/mn&gt;&lt;mn&gt;3&lt;/mn&gt;&lt;/mfrac&gt;&lt;/math&gt;" id="174" name="Google Shape;174;p41" title="1 and one third"/>
          <p:cNvPicPr preferRelativeResize="0"/>
          <p:nvPr/>
        </p:nvPicPr>
        <p:blipFill>
          <a:blip r:embed="rId8">
            <a:alphaModFix/>
          </a:blip>
          <a:stretch>
            <a:fillRect/>
          </a:stretch>
        </p:blipFill>
        <p:spPr>
          <a:xfrm>
            <a:off x="5484123" y="995335"/>
            <a:ext cx="225431" cy="411080"/>
          </a:xfrm>
          <a:prstGeom prst="rect">
            <a:avLst/>
          </a:prstGeom>
          <a:noFill/>
          <a:ln>
            <a:noFill/>
          </a:ln>
        </p:spPr>
      </p:pic>
      <p:pic>
        <p:nvPicPr>
          <p:cNvPr descr="&lt;math xmlns=&quot;http://www.w3.org/1998/Math/MathML&quot; display=&quot;block&quot; data-is-equatio=&quot;1&quot; data-latex=&quot;2\frac{7}{10}&quot;&gt;&lt;mn&gt;2&lt;/mn&gt;&lt;mfrac&gt;&lt;mn&gt;7&lt;/mn&gt;&lt;mn&gt;10&lt;/mn&gt;&lt;/mfrac&gt;&lt;/math&gt;" id="175" name="Google Shape;175;p41" title="2 and seven tenths"/>
          <p:cNvPicPr preferRelativeResize="0"/>
          <p:nvPr/>
        </p:nvPicPr>
        <p:blipFill>
          <a:blip r:embed="rId9">
            <a:alphaModFix/>
          </a:blip>
          <a:stretch>
            <a:fillRect/>
          </a:stretch>
        </p:blipFill>
        <p:spPr>
          <a:xfrm>
            <a:off x="6244525" y="995323"/>
            <a:ext cx="344777" cy="411080"/>
          </a:xfrm>
          <a:prstGeom prst="rect">
            <a:avLst/>
          </a:prstGeom>
          <a:noFill/>
          <a:ln>
            <a:noFill/>
          </a:ln>
        </p:spPr>
      </p:pic>
      <p:pic>
        <p:nvPicPr>
          <p:cNvPr descr="&lt;math xmlns=&quot;http://www.w3.org/1998/Math/MathML&quot; display=&quot;block&quot; data-is-equatio=&quot;1&quot; data-latex=&quot;\frac{1}{3}&quot;&gt;&lt;mfrac&gt;&lt;mn&gt;1&lt;/mn&gt;&lt;mn&gt;3&lt;/mn&gt;&lt;/mfrac&gt;&lt;/math&gt;" id="176" name="Google Shape;176;p41" title="one third"/>
          <p:cNvPicPr preferRelativeResize="0"/>
          <p:nvPr/>
        </p:nvPicPr>
        <p:blipFill>
          <a:blip r:embed="rId5">
            <a:alphaModFix/>
          </a:blip>
          <a:stretch>
            <a:fillRect/>
          </a:stretch>
        </p:blipFill>
        <p:spPr>
          <a:xfrm>
            <a:off x="2595951" y="962450"/>
            <a:ext cx="148709" cy="476825"/>
          </a:xfrm>
          <a:prstGeom prst="rect">
            <a:avLst/>
          </a:prstGeom>
          <a:noFill/>
          <a:ln>
            <a:noFill/>
          </a:ln>
        </p:spPr>
      </p:pic>
      <p:sp>
        <p:nvSpPr>
          <p:cNvPr id="177" name="Google Shape;177;p41"/>
          <p:cNvSpPr/>
          <p:nvPr/>
        </p:nvSpPr>
        <p:spPr>
          <a:xfrm>
            <a:off x="6413050" y="56000"/>
            <a:ext cx="2641800" cy="326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42"/>
          <p:cNvSpPr txBox="1"/>
          <p:nvPr>
            <p:ph type="title"/>
          </p:nvPr>
        </p:nvSpPr>
        <p:spPr>
          <a:xfrm>
            <a:off x="332325" y="333225"/>
            <a:ext cx="8520600" cy="63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500">
                <a:latin typeface="Lexend Deca"/>
                <a:ea typeface="Lexend Deca"/>
                <a:cs typeface="Lexend Deca"/>
                <a:sym typeface="Lexend Deca"/>
              </a:rPr>
              <a:t>Will the answers to these problems be closer to 0, ½ or 1? </a:t>
            </a:r>
            <a:endParaRPr b="0" sz="1500">
              <a:latin typeface="Lexend Deca"/>
              <a:ea typeface="Lexend Deca"/>
              <a:cs typeface="Lexend Deca"/>
              <a:sym typeface="Lexend Deca"/>
            </a:endParaRPr>
          </a:p>
          <a:p>
            <a:pPr indent="0" lvl="0" marL="0" rtl="0" algn="l">
              <a:spcBef>
                <a:spcPts val="0"/>
              </a:spcBef>
              <a:spcAft>
                <a:spcPts val="0"/>
              </a:spcAft>
              <a:buNone/>
            </a:pPr>
            <a:r>
              <a:rPr b="0" lang="en" sz="1500">
                <a:latin typeface="Lexend Deca"/>
                <a:ea typeface="Lexend Deca"/>
                <a:cs typeface="Lexend Deca"/>
                <a:sym typeface="Lexend Deca"/>
              </a:rPr>
              <a:t>Show your thinking with visuals that makes sense to you.</a:t>
            </a:r>
            <a:endParaRPr b="0" sz="1500">
              <a:latin typeface="Lexend Deca"/>
              <a:ea typeface="Lexend Deca"/>
              <a:cs typeface="Lexend Deca"/>
              <a:sym typeface="Lexend Deca"/>
            </a:endParaRPr>
          </a:p>
        </p:txBody>
      </p:sp>
      <p:pic>
        <p:nvPicPr>
          <p:cNvPr id="183" name="Google Shape;183;p42"/>
          <p:cNvPicPr preferRelativeResize="0"/>
          <p:nvPr/>
        </p:nvPicPr>
        <p:blipFill rotWithShape="1">
          <a:blip r:embed="rId3">
            <a:alphaModFix/>
          </a:blip>
          <a:srcRect b="0" l="45429" r="10106" t="0"/>
          <a:stretch/>
        </p:blipFill>
        <p:spPr>
          <a:xfrm>
            <a:off x="9226300" y="261075"/>
            <a:ext cx="8915401" cy="635550"/>
          </a:xfrm>
          <a:prstGeom prst="rect">
            <a:avLst/>
          </a:prstGeom>
          <a:noFill/>
          <a:ln>
            <a:noFill/>
          </a:ln>
        </p:spPr>
      </p:pic>
      <p:pic>
        <p:nvPicPr>
          <p:cNvPr descr="&lt;math xmlns=&quot;http://www.w3.org/1998/Math/MathML&quot; display=&quot;block&quot; data-is-equatio=&quot;1&quot; data-latex=&quot;\frac{1}{3}&quot;&gt;&lt;mfrac&gt;&lt;mn&gt;1&lt;/mn&gt;&lt;mn&gt;3&lt;/mn&gt;&lt;/mfrac&gt;&lt;/math&gt;" id="184" name="Google Shape;184;p42" title="one third"/>
          <p:cNvPicPr preferRelativeResize="0"/>
          <p:nvPr/>
        </p:nvPicPr>
        <p:blipFill>
          <a:blip r:embed="rId4">
            <a:alphaModFix/>
          </a:blip>
          <a:stretch>
            <a:fillRect/>
          </a:stretch>
        </p:blipFill>
        <p:spPr>
          <a:xfrm>
            <a:off x="8984700" y="1986509"/>
            <a:ext cx="6900" cy="22127"/>
          </a:xfrm>
          <a:prstGeom prst="rect">
            <a:avLst/>
          </a:prstGeom>
          <a:noFill/>
          <a:ln>
            <a:noFill/>
          </a:ln>
        </p:spPr>
      </p:pic>
      <p:sp>
        <p:nvSpPr>
          <p:cNvPr id="185" name="Google Shape;185;p42"/>
          <p:cNvSpPr/>
          <p:nvPr/>
        </p:nvSpPr>
        <p:spPr>
          <a:xfrm>
            <a:off x="6413050" y="56000"/>
            <a:ext cx="2641800" cy="326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sp>
        <p:nvSpPr>
          <p:cNvPr id="186" name="Google Shape;186;p42"/>
          <p:cNvSpPr/>
          <p:nvPr/>
        </p:nvSpPr>
        <p:spPr>
          <a:xfrm flipH="1">
            <a:off x="9226300" y="2178325"/>
            <a:ext cx="537900" cy="455400"/>
          </a:xfrm>
          <a:prstGeom prst="curvedDownArrow">
            <a:avLst>
              <a:gd fmla="val 25000" name="adj1"/>
              <a:gd fmla="val 50000" name="adj2"/>
              <a:gd fmla="val 25000"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42"/>
          <p:cNvSpPr/>
          <p:nvPr/>
        </p:nvSpPr>
        <p:spPr>
          <a:xfrm flipH="1">
            <a:off x="9279350" y="2705650"/>
            <a:ext cx="537900" cy="455400"/>
          </a:xfrm>
          <a:prstGeom prst="curvedDownArrow">
            <a:avLst>
              <a:gd fmla="val 25000" name="adj1"/>
              <a:gd fmla="val 50000" name="adj2"/>
              <a:gd fmla="val 25000"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42"/>
          <p:cNvSpPr/>
          <p:nvPr/>
        </p:nvSpPr>
        <p:spPr>
          <a:xfrm>
            <a:off x="9226300" y="1068150"/>
            <a:ext cx="537900" cy="455400"/>
          </a:xfrm>
          <a:prstGeom prst="curvedDownArrow">
            <a:avLst>
              <a:gd fmla="val 25000" name="adj1"/>
              <a:gd fmla="val 50000" name="adj2"/>
              <a:gd fmla="val 44497"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42"/>
          <p:cNvSpPr/>
          <p:nvPr/>
        </p:nvSpPr>
        <p:spPr>
          <a:xfrm>
            <a:off x="9279350" y="1651000"/>
            <a:ext cx="537900" cy="455400"/>
          </a:xfrm>
          <a:prstGeom prst="curvedDownArrow">
            <a:avLst>
              <a:gd fmla="val 25000" name="adj1"/>
              <a:gd fmla="val 50000" name="adj2"/>
              <a:gd fmla="val 44497"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t;math xmlns=&quot;http://www.w3.org/1998/Math/MathML&quot; display=&quot;block&quot; data-is-equatio=&quot;1&quot; data-latex=&quot;\frac{3}{8}+\frac{3}{8}&quot;&gt;&lt;mfrac&gt;&lt;mn&gt;3&lt;/mn&gt;&lt;mn&gt;8&lt;/mn&gt;&lt;/mfrac&gt;&lt;mo&gt;+&lt;/mo&gt;&lt;mfrac&gt;&lt;mn&gt;3&lt;/mn&gt;&lt;mn&gt;8&lt;/mn&gt;&lt;/mfrac&gt;&lt;/math&gt;" id="190" name="Google Shape;190;p42" title="three eighths plus three eighths"/>
          <p:cNvPicPr preferRelativeResize="0"/>
          <p:nvPr/>
        </p:nvPicPr>
        <p:blipFill>
          <a:blip r:embed="rId5">
            <a:alphaModFix/>
          </a:blip>
          <a:stretch>
            <a:fillRect/>
          </a:stretch>
        </p:blipFill>
        <p:spPr>
          <a:xfrm>
            <a:off x="1240175" y="1145025"/>
            <a:ext cx="666284" cy="525124"/>
          </a:xfrm>
          <a:prstGeom prst="rect">
            <a:avLst/>
          </a:prstGeom>
          <a:noFill/>
          <a:ln>
            <a:noFill/>
          </a:ln>
        </p:spPr>
      </p:pic>
      <p:pic>
        <p:nvPicPr>
          <p:cNvPr descr="&lt;math xmlns=&quot;http://www.w3.org/1998/Math/MathML&quot; display=&quot;block&quot; data-is-equatio=&quot;1&quot; data-latex=&quot;\frac{3}{8}-\frac{2}{5}&quot;&gt;&lt;mfrac&gt;&lt;mn&gt;3&lt;/mn&gt;&lt;mn&gt;8&lt;/mn&gt;&lt;/mfrac&gt;&lt;mo&gt;−&lt;/mo&gt;&lt;mfrac&gt;&lt;mn&gt;2&lt;/mn&gt;&lt;mn&gt;5&lt;/mn&gt;&lt;/mfrac&gt;&lt;/math&gt;" id="191" name="Google Shape;191;p42" title="three eighths minus two fifths"/>
          <p:cNvPicPr preferRelativeResize="0"/>
          <p:nvPr/>
        </p:nvPicPr>
        <p:blipFill>
          <a:blip r:embed="rId6">
            <a:alphaModFix/>
          </a:blip>
          <a:stretch>
            <a:fillRect/>
          </a:stretch>
        </p:blipFill>
        <p:spPr>
          <a:xfrm>
            <a:off x="7237550" y="1073781"/>
            <a:ext cx="643698" cy="513832"/>
          </a:xfrm>
          <a:prstGeom prst="rect">
            <a:avLst/>
          </a:prstGeom>
          <a:noFill/>
          <a:ln>
            <a:noFill/>
          </a:ln>
        </p:spPr>
      </p:pic>
      <p:pic>
        <p:nvPicPr>
          <p:cNvPr descr="&lt;math xmlns=&quot;http://www.w3.org/1998/Math/MathML&quot; display=&quot;block&quot; data-is-equatio=&quot;1&quot; data-latex=&quot;\frac{3}{8}+\frac{3}{4}&quot;&gt;&lt;mfrac&gt;&lt;mn&gt;3&lt;/mn&gt;&lt;mn&gt;8&lt;/mn&gt;&lt;/mfrac&gt;&lt;mo&gt;+&lt;/mo&gt;&lt;mfrac&gt;&lt;mn&gt;3&lt;/mn&gt;&lt;mn&gt;4&lt;/mn&gt;&lt;/mfrac&gt;&lt;/math&gt;" id="192" name="Google Shape;192;p42" title="three eighths plus three fourths"/>
          <p:cNvPicPr preferRelativeResize="0"/>
          <p:nvPr/>
        </p:nvPicPr>
        <p:blipFill>
          <a:blip r:embed="rId7">
            <a:alphaModFix/>
          </a:blip>
          <a:stretch>
            <a:fillRect/>
          </a:stretch>
        </p:blipFill>
        <p:spPr>
          <a:xfrm>
            <a:off x="4238863" y="1068150"/>
            <a:ext cx="666275" cy="5251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43"/>
          <p:cNvSpPr txBox="1"/>
          <p:nvPr/>
        </p:nvSpPr>
        <p:spPr>
          <a:xfrm>
            <a:off x="227525" y="429975"/>
            <a:ext cx="8547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Estimate to decide if the product will be closer to ½ or 1. Circle your choice. </a:t>
            </a:r>
            <a:endParaRPr sz="1500">
              <a:latin typeface="Lexend Deca"/>
              <a:ea typeface="Lexend Deca"/>
              <a:cs typeface="Lexend Deca"/>
              <a:sym typeface="Lexend Deca"/>
            </a:endParaRPr>
          </a:p>
          <a:p>
            <a:pPr indent="0" lvl="0" marL="0" rtl="0" algn="l">
              <a:spcBef>
                <a:spcPts val="0"/>
              </a:spcBef>
              <a:spcAft>
                <a:spcPts val="0"/>
              </a:spcAft>
              <a:buNone/>
            </a:pPr>
            <a:r>
              <a:rPr lang="en" sz="1500">
                <a:latin typeface="Lexend Deca"/>
                <a:ea typeface="Lexend Deca"/>
                <a:cs typeface="Lexend Deca"/>
                <a:sym typeface="Lexend Deca"/>
              </a:rPr>
              <a:t>Draw pictures or show your thinking to justify your choices.</a:t>
            </a:r>
            <a:endParaRPr sz="1500">
              <a:latin typeface="Lexend Deca"/>
              <a:ea typeface="Lexend Deca"/>
              <a:cs typeface="Lexend Deca"/>
              <a:sym typeface="Lexend Deca"/>
            </a:endParaRPr>
          </a:p>
        </p:txBody>
      </p:sp>
      <p:sp>
        <p:nvSpPr>
          <p:cNvPr id="198" name="Google Shape;198;p43"/>
          <p:cNvSpPr txBox="1"/>
          <p:nvPr/>
        </p:nvSpPr>
        <p:spPr>
          <a:xfrm>
            <a:off x="227533" y="3797900"/>
            <a:ext cx="8547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Describe a situation where you might multiply </a:t>
            </a:r>
            <a:endParaRPr sz="1500">
              <a:latin typeface="Lexend Deca"/>
              <a:ea typeface="Lexend Deca"/>
              <a:cs typeface="Lexend Deca"/>
              <a:sym typeface="Lexend Deca"/>
            </a:endParaRPr>
          </a:p>
        </p:txBody>
      </p:sp>
      <p:sp>
        <p:nvSpPr>
          <p:cNvPr id="199" name="Google Shape;199;p43"/>
          <p:cNvSpPr/>
          <p:nvPr/>
        </p:nvSpPr>
        <p:spPr>
          <a:xfrm>
            <a:off x="6413050" y="56000"/>
            <a:ext cx="2641800" cy="32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pic>
        <p:nvPicPr>
          <p:cNvPr descr="&lt;math xmlns=&quot;http://www.w3.org/1998/Math/MathML&quot; display=&quot;block&quot; data-is-equatio=&quot;1&quot; data-latex=&quot;\frac{2}{3}\times\frac{3}{4}&quot;&gt;&lt;mfrac&gt;&lt;mn&gt;2&lt;/mn&gt;&lt;mn&gt;3&lt;/mn&gt;&lt;/mfrac&gt;&lt;mo&gt;×&lt;/mo&gt;&lt;mfrac&gt;&lt;mn&gt;3&lt;/mn&gt;&lt;mn&gt;4&lt;/mn&gt;&lt;/mfrac&gt;&lt;/math&gt;" id="200" name="Google Shape;200;p43" title="two thirds times three fourths"/>
          <p:cNvPicPr preferRelativeResize="0"/>
          <p:nvPr/>
        </p:nvPicPr>
        <p:blipFill>
          <a:blip r:embed="rId3">
            <a:alphaModFix/>
          </a:blip>
          <a:stretch>
            <a:fillRect/>
          </a:stretch>
        </p:blipFill>
        <p:spPr>
          <a:xfrm>
            <a:off x="4794125" y="3762525"/>
            <a:ext cx="558175" cy="451400"/>
          </a:xfrm>
          <a:prstGeom prst="rect">
            <a:avLst/>
          </a:prstGeom>
          <a:noFill/>
          <a:ln>
            <a:noFill/>
          </a:ln>
        </p:spPr>
      </p:pic>
      <p:pic>
        <p:nvPicPr>
          <p:cNvPr descr="&lt;math xmlns=&quot;http://www.w3.org/1998/Math/MathML&quot; display=&quot;block&quot; data-is-equatio=&quot;1&quot; data-latex=&quot;\frac{5}{4}\times\frac{5}{6}&quot;&gt;&lt;mfrac&gt;&lt;mn&gt;5&lt;/mn&gt;&lt;mn&gt;4&lt;/mn&gt;&lt;/mfrac&gt;&lt;mo&gt;×&lt;/mo&gt;&lt;mfrac&gt;&lt;mn&gt;5&lt;/mn&gt;&lt;mn&gt;6&lt;/mn&gt;&lt;/mfrac&gt;&lt;/math&gt;" id="201" name="Google Shape;201;p43" title="five fourths times five sixths"/>
          <p:cNvPicPr preferRelativeResize="0"/>
          <p:nvPr/>
        </p:nvPicPr>
        <p:blipFill>
          <a:blip r:embed="rId4">
            <a:alphaModFix/>
          </a:blip>
          <a:stretch>
            <a:fillRect/>
          </a:stretch>
        </p:blipFill>
        <p:spPr>
          <a:xfrm>
            <a:off x="363222" y="2480428"/>
            <a:ext cx="558175" cy="454809"/>
          </a:xfrm>
          <a:prstGeom prst="rect">
            <a:avLst/>
          </a:prstGeom>
          <a:noFill/>
          <a:ln>
            <a:noFill/>
          </a:ln>
        </p:spPr>
      </p:pic>
      <p:graphicFrame>
        <p:nvGraphicFramePr>
          <p:cNvPr id="202" name="Google Shape;202;p43"/>
          <p:cNvGraphicFramePr/>
          <p:nvPr/>
        </p:nvGraphicFramePr>
        <p:xfrm>
          <a:off x="5716200" y="1245350"/>
          <a:ext cx="3000000" cy="3000000"/>
        </p:xfrm>
        <a:graphic>
          <a:graphicData uri="http://schemas.openxmlformats.org/drawingml/2006/table">
            <a:tbl>
              <a:tblPr>
                <a:noFill/>
                <a:tableStyleId>{B333A635-5847-4106-B941-5439057A7639}</a:tableStyleId>
              </a:tblPr>
              <a:tblGrid>
                <a:gridCol w="1564725"/>
                <a:gridCol w="1564725"/>
              </a:tblGrid>
              <a:tr h="396200">
                <a:tc>
                  <a:txBody>
                    <a:bodyPr/>
                    <a:lstStyle/>
                    <a:p>
                      <a:pPr indent="0" lvl="0" marL="0" rtl="0" algn="ctr">
                        <a:spcBef>
                          <a:spcPts val="0"/>
                        </a:spcBef>
                        <a:spcAft>
                          <a:spcPts val="0"/>
                        </a:spcAft>
                        <a:buNone/>
                      </a:pPr>
                      <a:r>
                        <a:rPr lang="en">
                          <a:latin typeface="Lexend Deca"/>
                          <a:ea typeface="Lexend Deca"/>
                          <a:cs typeface="Lexend Deca"/>
                          <a:sym typeface="Lexend Deca"/>
                        </a:rPr>
                        <a:t>Closer to ½ </a:t>
                      </a:r>
                      <a:endParaRPr>
                        <a:latin typeface="Lexend Deca"/>
                        <a:ea typeface="Lexend Deca"/>
                        <a:cs typeface="Lexend Deca"/>
                        <a:sym typeface="Lexend Deca"/>
                      </a:endParaRPr>
                    </a:p>
                  </a:txBody>
                  <a:tcPr marT="91425" marB="91425" marR="91425" marL="91425"/>
                </a:tc>
                <a:tc>
                  <a:txBody>
                    <a:bodyPr/>
                    <a:lstStyle/>
                    <a:p>
                      <a:pPr indent="0" lvl="0" marL="0" rtl="0" algn="ctr">
                        <a:spcBef>
                          <a:spcPts val="0"/>
                        </a:spcBef>
                        <a:spcAft>
                          <a:spcPts val="0"/>
                        </a:spcAft>
                        <a:buNone/>
                      </a:pPr>
                      <a:r>
                        <a:rPr lang="en">
                          <a:latin typeface="Lexend Deca"/>
                          <a:ea typeface="Lexend Deca"/>
                          <a:cs typeface="Lexend Deca"/>
                          <a:sym typeface="Lexend Deca"/>
                        </a:rPr>
                        <a:t>Closer to 1</a:t>
                      </a:r>
                      <a:endParaRPr>
                        <a:latin typeface="Lexend Deca"/>
                        <a:ea typeface="Lexend Deca"/>
                        <a:cs typeface="Lexend Deca"/>
                        <a:sym typeface="Lexend Deca"/>
                      </a:endParaRPr>
                    </a:p>
                  </a:txBody>
                  <a:tcPr marT="91425" marB="91425" marR="91425" marL="91425"/>
                </a:tc>
              </a:tr>
            </a:tbl>
          </a:graphicData>
        </a:graphic>
      </p:graphicFrame>
      <p:graphicFrame>
        <p:nvGraphicFramePr>
          <p:cNvPr id="203" name="Google Shape;203;p43"/>
          <p:cNvGraphicFramePr/>
          <p:nvPr/>
        </p:nvGraphicFramePr>
        <p:xfrm>
          <a:off x="5716200" y="2521613"/>
          <a:ext cx="3000000" cy="3000000"/>
        </p:xfrm>
        <a:graphic>
          <a:graphicData uri="http://schemas.openxmlformats.org/drawingml/2006/table">
            <a:tbl>
              <a:tblPr>
                <a:noFill/>
                <a:tableStyleId>{B333A635-5847-4106-B941-5439057A7639}</a:tableStyleId>
              </a:tblPr>
              <a:tblGrid>
                <a:gridCol w="1564725"/>
                <a:gridCol w="1564725"/>
              </a:tblGrid>
              <a:tr h="396200">
                <a:tc>
                  <a:txBody>
                    <a:bodyPr/>
                    <a:lstStyle/>
                    <a:p>
                      <a:pPr indent="0" lvl="0" marL="0" rtl="0" algn="ctr">
                        <a:spcBef>
                          <a:spcPts val="0"/>
                        </a:spcBef>
                        <a:spcAft>
                          <a:spcPts val="0"/>
                        </a:spcAft>
                        <a:buNone/>
                      </a:pPr>
                      <a:r>
                        <a:rPr lang="en">
                          <a:latin typeface="Lexend Deca"/>
                          <a:ea typeface="Lexend Deca"/>
                          <a:cs typeface="Lexend Deca"/>
                          <a:sym typeface="Lexend Deca"/>
                        </a:rPr>
                        <a:t>Closer to ½ </a:t>
                      </a:r>
                      <a:endParaRPr>
                        <a:latin typeface="Lexend Deca"/>
                        <a:ea typeface="Lexend Deca"/>
                        <a:cs typeface="Lexend Deca"/>
                        <a:sym typeface="Lexend Deca"/>
                      </a:endParaRPr>
                    </a:p>
                  </a:txBody>
                  <a:tcPr marT="91425" marB="91425" marR="91425" marL="91425"/>
                </a:tc>
                <a:tc>
                  <a:txBody>
                    <a:bodyPr/>
                    <a:lstStyle/>
                    <a:p>
                      <a:pPr indent="0" lvl="0" marL="0" rtl="0" algn="ctr">
                        <a:spcBef>
                          <a:spcPts val="0"/>
                        </a:spcBef>
                        <a:spcAft>
                          <a:spcPts val="0"/>
                        </a:spcAft>
                        <a:buNone/>
                      </a:pPr>
                      <a:r>
                        <a:rPr lang="en">
                          <a:latin typeface="Lexend Deca"/>
                          <a:ea typeface="Lexend Deca"/>
                          <a:cs typeface="Lexend Deca"/>
                          <a:sym typeface="Lexend Deca"/>
                        </a:rPr>
                        <a:t>Closer to 1</a:t>
                      </a:r>
                      <a:endParaRPr>
                        <a:latin typeface="Lexend Deca"/>
                        <a:ea typeface="Lexend Deca"/>
                        <a:cs typeface="Lexend Deca"/>
                        <a:sym typeface="Lexend Deca"/>
                      </a:endParaRPr>
                    </a:p>
                  </a:txBody>
                  <a:tcPr marT="91425" marB="91425" marR="91425" marL="91425"/>
                </a:tc>
              </a:tr>
            </a:tbl>
          </a:graphicData>
        </a:graphic>
      </p:graphicFrame>
      <p:sp>
        <p:nvSpPr>
          <p:cNvPr id="204" name="Google Shape;204;p43"/>
          <p:cNvSpPr txBox="1"/>
          <p:nvPr/>
        </p:nvSpPr>
        <p:spPr>
          <a:xfrm>
            <a:off x="298350" y="4339175"/>
            <a:ext cx="8547300" cy="570600"/>
          </a:xfrm>
          <a:prstGeom prst="rect">
            <a:avLst/>
          </a:prstGeom>
          <a:solidFill>
            <a:srgbClr val="F4CCC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595959"/>
              </a:solidFill>
              <a:latin typeface="Lexend Deca"/>
              <a:ea typeface="Lexend Deca"/>
              <a:cs typeface="Lexend Deca"/>
              <a:sym typeface="Lexend Deca"/>
            </a:endParaRPr>
          </a:p>
        </p:txBody>
      </p:sp>
      <p:pic>
        <p:nvPicPr>
          <p:cNvPr descr="&lt;math xmlns=&quot;http://www.w3.org/1998/Math/MathML&quot; display=&quot;block&quot; data-is-equatio=&quot;1&quot; data-latex=&quot;\frac{3}{4}\times\frac{1}{2}&quot;&gt;&lt;mfrac&gt;&lt;mn&gt;3&lt;/mn&gt;&lt;mn&gt;4&lt;/mn&gt;&lt;/mfrac&gt;&lt;mo&gt;×&lt;/mo&gt;&lt;mfrac&gt;&lt;mn&gt;1&lt;/mn&gt;&lt;mn&gt;2&lt;/mn&gt;&lt;/mfrac&gt;&lt;/math&gt;" id="205" name="Google Shape;205;p43" title="three fourths times one half"/>
          <p:cNvPicPr preferRelativeResize="0"/>
          <p:nvPr/>
        </p:nvPicPr>
        <p:blipFill>
          <a:blip r:embed="rId5">
            <a:alphaModFix/>
          </a:blip>
          <a:stretch>
            <a:fillRect/>
          </a:stretch>
        </p:blipFill>
        <p:spPr>
          <a:xfrm>
            <a:off x="363225" y="1218225"/>
            <a:ext cx="558175" cy="45045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44"/>
          <p:cNvSpPr txBox="1"/>
          <p:nvPr/>
        </p:nvSpPr>
        <p:spPr>
          <a:xfrm>
            <a:off x="227525" y="429975"/>
            <a:ext cx="8547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Estimate to decide if the quotient will be closer to ½, 1 or 2. Circle your choice. </a:t>
            </a:r>
            <a:endParaRPr sz="1500">
              <a:latin typeface="Lexend Deca"/>
              <a:ea typeface="Lexend Deca"/>
              <a:cs typeface="Lexend Deca"/>
              <a:sym typeface="Lexend Deca"/>
            </a:endParaRPr>
          </a:p>
          <a:p>
            <a:pPr indent="0" lvl="0" marL="0" rtl="0" algn="l">
              <a:spcBef>
                <a:spcPts val="0"/>
              </a:spcBef>
              <a:spcAft>
                <a:spcPts val="0"/>
              </a:spcAft>
              <a:buNone/>
            </a:pPr>
            <a:r>
              <a:rPr lang="en" sz="1500">
                <a:latin typeface="Lexend Deca"/>
                <a:ea typeface="Lexend Deca"/>
                <a:cs typeface="Lexend Deca"/>
                <a:sym typeface="Lexend Deca"/>
              </a:rPr>
              <a:t>Draw pictures or show your thinking to justify your choices.</a:t>
            </a:r>
            <a:endParaRPr sz="1500">
              <a:latin typeface="Lexend Deca"/>
              <a:ea typeface="Lexend Deca"/>
              <a:cs typeface="Lexend Deca"/>
              <a:sym typeface="Lexend Deca"/>
            </a:endParaRPr>
          </a:p>
        </p:txBody>
      </p:sp>
      <p:sp>
        <p:nvSpPr>
          <p:cNvPr id="211" name="Google Shape;211;p44"/>
          <p:cNvSpPr txBox="1"/>
          <p:nvPr/>
        </p:nvSpPr>
        <p:spPr>
          <a:xfrm>
            <a:off x="227533" y="3797900"/>
            <a:ext cx="8547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Describe a situation where you might divide </a:t>
            </a:r>
            <a:endParaRPr sz="1500">
              <a:latin typeface="Lexend Deca"/>
              <a:ea typeface="Lexend Deca"/>
              <a:cs typeface="Lexend Deca"/>
              <a:sym typeface="Lexend Deca"/>
            </a:endParaRPr>
          </a:p>
        </p:txBody>
      </p:sp>
      <p:sp>
        <p:nvSpPr>
          <p:cNvPr id="212" name="Google Shape;212;p44"/>
          <p:cNvSpPr/>
          <p:nvPr/>
        </p:nvSpPr>
        <p:spPr>
          <a:xfrm>
            <a:off x="6413050" y="56000"/>
            <a:ext cx="2641800" cy="32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graphicFrame>
        <p:nvGraphicFramePr>
          <p:cNvPr id="213" name="Google Shape;213;p44"/>
          <p:cNvGraphicFramePr/>
          <p:nvPr/>
        </p:nvGraphicFramePr>
        <p:xfrm>
          <a:off x="5291475" y="1245350"/>
          <a:ext cx="3000000" cy="3000000"/>
        </p:xfrm>
        <a:graphic>
          <a:graphicData uri="http://schemas.openxmlformats.org/drawingml/2006/table">
            <a:tbl>
              <a:tblPr>
                <a:noFill/>
                <a:tableStyleId>{B333A635-5847-4106-B941-5439057A7639}</a:tableStyleId>
              </a:tblPr>
              <a:tblGrid>
                <a:gridCol w="1184725"/>
                <a:gridCol w="1184725"/>
                <a:gridCol w="1184725"/>
              </a:tblGrid>
              <a:tr h="16800">
                <a:tc>
                  <a:txBody>
                    <a:bodyPr/>
                    <a:lstStyle/>
                    <a:p>
                      <a:pPr indent="0" lvl="0" marL="0" rtl="0" algn="ctr">
                        <a:spcBef>
                          <a:spcPts val="0"/>
                        </a:spcBef>
                        <a:spcAft>
                          <a:spcPts val="0"/>
                        </a:spcAft>
                        <a:buNone/>
                      </a:pPr>
                      <a:r>
                        <a:rPr lang="en">
                          <a:latin typeface="Lexend Deca"/>
                          <a:ea typeface="Lexend Deca"/>
                          <a:cs typeface="Lexend Deca"/>
                          <a:sym typeface="Lexend Deca"/>
                        </a:rPr>
                        <a:t>Closer to ½ </a:t>
                      </a:r>
                      <a:endParaRPr>
                        <a:latin typeface="Lexend Deca"/>
                        <a:ea typeface="Lexend Deca"/>
                        <a:cs typeface="Lexend Deca"/>
                        <a:sym typeface="Lexend Deca"/>
                      </a:endParaRPr>
                    </a:p>
                  </a:txBody>
                  <a:tcPr marT="91425" marB="91425" marR="91425" marL="91425"/>
                </a:tc>
                <a:tc>
                  <a:txBody>
                    <a:bodyPr/>
                    <a:lstStyle/>
                    <a:p>
                      <a:pPr indent="0" lvl="0" marL="0" rtl="0" algn="ctr">
                        <a:spcBef>
                          <a:spcPts val="0"/>
                        </a:spcBef>
                        <a:spcAft>
                          <a:spcPts val="0"/>
                        </a:spcAft>
                        <a:buNone/>
                      </a:pPr>
                      <a:r>
                        <a:rPr lang="en">
                          <a:latin typeface="Lexend Deca"/>
                          <a:ea typeface="Lexend Deca"/>
                          <a:cs typeface="Lexend Deca"/>
                          <a:sym typeface="Lexend Deca"/>
                        </a:rPr>
                        <a:t>Closer to 1</a:t>
                      </a:r>
                      <a:endParaRPr>
                        <a:latin typeface="Lexend Deca"/>
                        <a:ea typeface="Lexend Deca"/>
                        <a:cs typeface="Lexend Deca"/>
                        <a:sym typeface="Lexend Deca"/>
                      </a:endParaRPr>
                    </a:p>
                  </a:txBody>
                  <a:tcPr marT="91425" marB="91425" marR="91425" marL="91425"/>
                </a:tc>
                <a:tc>
                  <a:txBody>
                    <a:bodyPr/>
                    <a:lstStyle/>
                    <a:p>
                      <a:pPr indent="0" lvl="0" marL="0" rtl="0" algn="ctr">
                        <a:spcBef>
                          <a:spcPts val="0"/>
                        </a:spcBef>
                        <a:spcAft>
                          <a:spcPts val="0"/>
                        </a:spcAft>
                        <a:buNone/>
                      </a:pPr>
                      <a:r>
                        <a:rPr lang="en">
                          <a:latin typeface="Lexend Deca"/>
                          <a:ea typeface="Lexend Deca"/>
                          <a:cs typeface="Lexend Deca"/>
                          <a:sym typeface="Lexend Deca"/>
                        </a:rPr>
                        <a:t>Closer to 2</a:t>
                      </a:r>
                      <a:endParaRPr>
                        <a:latin typeface="Lexend Deca"/>
                        <a:ea typeface="Lexend Deca"/>
                        <a:cs typeface="Lexend Deca"/>
                        <a:sym typeface="Lexend Deca"/>
                      </a:endParaRPr>
                    </a:p>
                  </a:txBody>
                  <a:tcPr marT="91425" marB="91425" marR="91425" marL="91425"/>
                </a:tc>
              </a:tr>
            </a:tbl>
          </a:graphicData>
        </a:graphic>
      </p:graphicFrame>
      <p:sp>
        <p:nvSpPr>
          <p:cNvPr id="214" name="Google Shape;214;p44"/>
          <p:cNvSpPr txBox="1"/>
          <p:nvPr/>
        </p:nvSpPr>
        <p:spPr>
          <a:xfrm>
            <a:off x="298350" y="4339175"/>
            <a:ext cx="8547300" cy="570600"/>
          </a:xfrm>
          <a:prstGeom prst="rect">
            <a:avLst/>
          </a:prstGeom>
          <a:solidFill>
            <a:srgbClr val="F4CCC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595959"/>
              </a:solidFill>
              <a:latin typeface="Lexend Deca"/>
              <a:ea typeface="Lexend Deca"/>
              <a:cs typeface="Lexend Deca"/>
              <a:sym typeface="Lexend Deca"/>
            </a:endParaRPr>
          </a:p>
        </p:txBody>
      </p:sp>
      <p:graphicFrame>
        <p:nvGraphicFramePr>
          <p:cNvPr id="215" name="Google Shape;215;p44"/>
          <p:cNvGraphicFramePr/>
          <p:nvPr/>
        </p:nvGraphicFramePr>
        <p:xfrm>
          <a:off x="5291475" y="2162838"/>
          <a:ext cx="3000000" cy="3000000"/>
        </p:xfrm>
        <a:graphic>
          <a:graphicData uri="http://schemas.openxmlformats.org/drawingml/2006/table">
            <a:tbl>
              <a:tblPr>
                <a:noFill/>
                <a:tableStyleId>{B333A635-5847-4106-B941-5439057A7639}</a:tableStyleId>
              </a:tblPr>
              <a:tblGrid>
                <a:gridCol w="1184725"/>
                <a:gridCol w="1184725"/>
                <a:gridCol w="1184725"/>
              </a:tblGrid>
              <a:tr h="16800">
                <a:tc>
                  <a:txBody>
                    <a:bodyPr/>
                    <a:lstStyle/>
                    <a:p>
                      <a:pPr indent="0" lvl="0" marL="0" rtl="0" algn="ctr">
                        <a:spcBef>
                          <a:spcPts val="0"/>
                        </a:spcBef>
                        <a:spcAft>
                          <a:spcPts val="0"/>
                        </a:spcAft>
                        <a:buNone/>
                      </a:pPr>
                      <a:r>
                        <a:rPr lang="en">
                          <a:latin typeface="Lexend Deca"/>
                          <a:ea typeface="Lexend Deca"/>
                          <a:cs typeface="Lexend Deca"/>
                          <a:sym typeface="Lexend Deca"/>
                        </a:rPr>
                        <a:t>Closer to ½ </a:t>
                      </a:r>
                      <a:endParaRPr>
                        <a:latin typeface="Lexend Deca"/>
                        <a:ea typeface="Lexend Deca"/>
                        <a:cs typeface="Lexend Deca"/>
                        <a:sym typeface="Lexend Deca"/>
                      </a:endParaRPr>
                    </a:p>
                  </a:txBody>
                  <a:tcPr marT="91425" marB="91425" marR="91425" marL="91425"/>
                </a:tc>
                <a:tc>
                  <a:txBody>
                    <a:bodyPr/>
                    <a:lstStyle/>
                    <a:p>
                      <a:pPr indent="0" lvl="0" marL="0" rtl="0" algn="ctr">
                        <a:spcBef>
                          <a:spcPts val="0"/>
                        </a:spcBef>
                        <a:spcAft>
                          <a:spcPts val="0"/>
                        </a:spcAft>
                        <a:buNone/>
                      </a:pPr>
                      <a:r>
                        <a:rPr lang="en">
                          <a:latin typeface="Lexend Deca"/>
                          <a:ea typeface="Lexend Deca"/>
                          <a:cs typeface="Lexend Deca"/>
                          <a:sym typeface="Lexend Deca"/>
                        </a:rPr>
                        <a:t>Closer to 1</a:t>
                      </a:r>
                      <a:endParaRPr>
                        <a:latin typeface="Lexend Deca"/>
                        <a:ea typeface="Lexend Deca"/>
                        <a:cs typeface="Lexend Deca"/>
                        <a:sym typeface="Lexend Deca"/>
                      </a:endParaRPr>
                    </a:p>
                  </a:txBody>
                  <a:tcPr marT="91425" marB="91425" marR="91425" marL="91425"/>
                </a:tc>
                <a:tc>
                  <a:txBody>
                    <a:bodyPr/>
                    <a:lstStyle/>
                    <a:p>
                      <a:pPr indent="0" lvl="0" marL="0" rtl="0" algn="ctr">
                        <a:spcBef>
                          <a:spcPts val="0"/>
                        </a:spcBef>
                        <a:spcAft>
                          <a:spcPts val="0"/>
                        </a:spcAft>
                        <a:buNone/>
                      </a:pPr>
                      <a:r>
                        <a:rPr lang="en">
                          <a:latin typeface="Lexend Deca"/>
                          <a:ea typeface="Lexend Deca"/>
                          <a:cs typeface="Lexend Deca"/>
                          <a:sym typeface="Lexend Deca"/>
                        </a:rPr>
                        <a:t>Closer to 2</a:t>
                      </a:r>
                      <a:endParaRPr>
                        <a:latin typeface="Lexend Deca"/>
                        <a:ea typeface="Lexend Deca"/>
                        <a:cs typeface="Lexend Deca"/>
                        <a:sym typeface="Lexend Deca"/>
                      </a:endParaRPr>
                    </a:p>
                  </a:txBody>
                  <a:tcPr marT="91425" marB="91425" marR="91425" marL="91425"/>
                </a:tc>
              </a:tr>
            </a:tbl>
          </a:graphicData>
        </a:graphic>
      </p:graphicFrame>
      <p:pic>
        <p:nvPicPr>
          <p:cNvPr descr="&lt;math xmlns=&quot;http://www.w3.org/1998/Math/MathML&quot; display=&quot;block&quot; data-is-equatio=&quot;1&quot; data-latex=&quot;\frac{5}{4}\div\frac{1}{2}&quot;&gt;&lt;mfrac&gt;&lt;mn&gt;5&lt;/mn&gt;&lt;mn&gt;4&lt;/mn&gt;&lt;/mfrac&gt;&lt;mo&gt;÷&lt;/mo&gt;&lt;mfrac&gt;&lt;mn&gt;1&lt;/mn&gt;&lt;mn&gt;2&lt;/mn&gt;&lt;/mfrac&gt;&lt;/math&gt;" id="216" name="Google Shape;216;p44" title="five fourths divided by one half"/>
          <p:cNvPicPr preferRelativeResize="0"/>
          <p:nvPr/>
        </p:nvPicPr>
        <p:blipFill>
          <a:blip r:embed="rId3">
            <a:alphaModFix/>
          </a:blip>
          <a:stretch>
            <a:fillRect/>
          </a:stretch>
        </p:blipFill>
        <p:spPr>
          <a:xfrm>
            <a:off x="550400" y="2128800"/>
            <a:ext cx="558175" cy="464277"/>
          </a:xfrm>
          <a:prstGeom prst="rect">
            <a:avLst/>
          </a:prstGeom>
          <a:noFill/>
          <a:ln>
            <a:noFill/>
          </a:ln>
        </p:spPr>
      </p:pic>
      <p:pic>
        <p:nvPicPr>
          <p:cNvPr descr="&lt;math xmlns=&quot;http://www.w3.org/1998/Math/MathML&quot; display=&quot;block&quot; data-is-equatio=&quot;1&quot; data-latex=&quot;6\div\frac{2}{3}&quot;&gt;&lt;mn&gt;6&lt;/mn&gt;&lt;mo&gt;÷&lt;/mo&gt;&lt;mfrac&gt;&lt;mn&gt;2&lt;/mn&gt;&lt;mn&gt;3&lt;/mn&gt;&lt;/mfrac&gt;&lt;/math&gt;" id="217" name="Google Shape;217;p44" title="6 divided by two thirds"/>
          <p:cNvPicPr preferRelativeResize="0"/>
          <p:nvPr/>
        </p:nvPicPr>
        <p:blipFill>
          <a:blip r:embed="rId4">
            <a:alphaModFix/>
          </a:blip>
          <a:stretch>
            <a:fillRect/>
          </a:stretch>
        </p:blipFill>
        <p:spPr>
          <a:xfrm>
            <a:off x="4652900" y="3746100"/>
            <a:ext cx="558175" cy="519103"/>
          </a:xfrm>
          <a:prstGeom prst="rect">
            <a:avLst/>
          </a:prstGeom>
          <a:noFill/>
          <a:ln>
            <a:noFill/>
          </a:ln>
        </p:spPr>
      </p:pic>
      <p:pic>
        <p:nvPicPr>
          <p:cNvPr descr="&lt;math xmlns=&quot;http://www.w3.org/1998/Math/MathML&quot; display=&quot;block&quot; data-is-equatio=&quot;1&quot; data-latex=&quot;\frac{8}{5}\div4&quot;&gt;&lt;mfrac&gt;&lt;mn&gt;8&lt;/mn&gt;&lt;mn&gt;5&lt;/mn&gt;&lt;/mfrac&gt;&lt;mo&gt;÷&lt;/mo&gt;&lt;mn&gt;4&lt;/mn&gt;&lt;/math&gt;" id="218" name="Google Shape;218;p44" title="eight fifths divided by 4"/>
          <p:cNvPicPr preferRelativeResize="0"/>
          <p:nvPr/>
        </p:nvPicPr>
        <p:blipFill>
          <a:blip r:embed="rId5">
            <a:alphaModFix/>
          </a:blip>
          <a:stretch>
            <a:fillRect/>
          </a:stretch>
        </p:blipFill>
        <p:spPr>
          <a:xfrm>
            <a:off x="550400" y="1181625"/>
            <a:ext cx="558175" cy="5236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22" name="Shape 222"/>
        <p:cNvGrpSpPr/>
        <p:nvPr/>
      </p:nvGrpSpPr>
      <p:grpSpPr>
        <a:xfrm>
          <a:off x="0" y="0"/>
          <a:ext cx="0" cy="0"/>
          <a:chOff x="0" y="0"/>
          <a:chExt cx="0" cy="0"/>
        </a:xfrm>
      </p:grpSpPr>
      <p:sp>
        <p:nvSpPr>
          <p:cNvPr id="223" name="Google Shape;223;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40">
                <a:latin typeface="Lexend Deca Black"/>
                <a:ea typeface="Lexend Deca Black"/>
                <a:cs typeface="Lexend Deca Black"/>
                <a:sym typeface="Lexend Deca Black"/>
              </a:rPr>
              <a:t>Look Fors (Part 1) </a:t>
            </a:r>
            <a:endParaRPr sz="2140">
              <a:latin typeface="Lexend Deca Black"/>
              <a:ea typeface="Lexend Deca Black"/>
              <a:cs typeface="Lexend Deca Black"/>
              <a:sym typeface="Lexend Deca Black"/>
            </a:endParaRPr>
          </a:p>
        </p:txBody>
      </p:sp>
      <p:graphicFrame>
        <p:nvGraphicFramePr>
          <p:cNvPr id="224" name="Google Shape;224;p45"/>
          <p:cNvGraphicFramePr/>
          <p:nvPr/>
        </p:nvGraphicFramePr>
        <p:xfrm>
          <a:off x="296850" y="1017725"/>
          <a:ext cx="3000000" cy="3000000"/>
        </p:xfrm>
        <a:graphic>
          <a:graphicData uri="http://schemas.openxmlformats.org/drawingml/2006/table">
            <a:tbl>
              <a:tblPr>
                <a:noFill/>
                <a:tableStyleId>{FCB38E0A-34FA-46AB-8064-708DAC70A178}</a:tableStyleId>
              </a:tblPr>
              <a:tblGrid>
                <a:gridCol w="674900"/>
                <a:gridCol w="870475"/>
                <a:gridCol w="878700"/>
                <a:gridCol w="870475"/>
                <a:gridCol w="878700"/>
                <a:gridCol w="870475"/>
                <a:gridCol w="878700"/>
                <a:gridCol w="878700"/>
                <a:gridCol w="870475"/>
                <a:gridCol w="878700"/>
              </a:tblGrid>
              <a:tr h="590550">
                <a:tc>
                  <a:txBody>
                    <a:bodyPr/>
                    <a:lstStyle/>
                    <a:p>
                      <a:pPr indent="0" lvl="0" marL="0" rtl="0" algn="ctr">
                        <a:lnSpc>
                          <a:spcPct val="115000"/>
                        </a:lnSpc>
                        <a:spcBef>
                          <a:spcPts val="0"/>
                        </a:spcBef>
                        <a:spcAft>
                          <a:spcPts val="0"/>
                        </a:spcAft>
                        <a:buNone/>
                      </a:pPr>
                      <a:r>
                        <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c gridSpan="2">
                  <a:txBody>
                    <a:bodyPr/>
                    <a:lstStyle/>
                    <a:p>
                      <a:pPr indent="0" lvl="0" marL="0" rtl="0" algn="ctr">
                        <a:lnSpc>
                          <a:spcPct val="115000"/>
                        </a:lnSpc>
                        <a:spcBef>
                          <a:spcPts val="0"/>
                        </a:spcBef>
                        <a:spcAft>
                          <a:spcPts val="0"/>
                        </a:spcAft>
                        <a:buNone/>
                      </a:pPr>
                      <a:r>
                        <a:rPr b="1" lang="en" sz="1200">
                          <a:latin typeface="Century Gothic"/>
                          <a:ea typeface="Century Gothic"/>
                          <a:cs typeface="Century Gothic"/>
                          <a:sym typeface="Century Gothic"/>
                        </a:rPr>
                        <a:t>Working with the Real Number System</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c hMerge="1"/>
                <a:tc gridSpan="6">
                  <a:txBody>
                    <a:bodyPr/>
                    <a:lstStyle/>
                    <a:p>
                      <a:pPr indent="0" lvl="0" marL="0" rtl="0" algn="ctr">
                        <a:lnSpc>
                          <a:spcPct val="115000"/>
                        </a:lnSpc>
                        <a:spcBef>
                          <a:spcPts val="0"/>
                        </a:spcBef>
                        <a:spcAft>
                          <a:spcPts val="0"/>
                        </a:spcAft>
                        <a:buNone/>
                      </a:pPr>
                      <a:r>
                        <a:rPr b="1" lang="en" sz="1200">
                          <a:latin typeface="Century Gothic"/>
                          <a:ea typeface="Century Gothic"/>
                          <a:cs typeface="Century Gothic"/>
                          <a:sym typeface="Century Gothic"/>
                        </a:rPr>
                        <a:t>Addition and Subtraction With Fractions</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c hMerge="1"/>
                <a:tc hMerge="1"/>
                <a:tc hMerge="1"/>
                <a:tc hMerge="1"/>
                <a:tc hMerge="1"/>
                <a:tc>
                  <a:txBody>
                    <a:bodyPr/>
                    <a:lstStyle/>
                    <a:p>
                      <a:pPr indent="0" lvl="0" marL="0" rtl="0" algn="ctr">
                        <a:lnSpc>
                          <a:spcPct val="115000"/>
                        </a:lnSpc>
                        <a:spcBef>
                          <a:spcPts val="0"/>
                        </a:spcBef>
                        <a:spcAft>
                          <a:spcPts val="0"/>
                        </a:spcAft>
                        <a:buNone/>
                      </a:pPr>
                      <a:r>
                        <a:rPr b="1" lang="en" sz="1200">
                          <a:latin typeface="Century Gothic"/>
                          <a:ea typeface="Century Gothic"/>
                          <a:cs typeface="Century Gothic"/>
                          <a:sym typeface="Century Gothic"/>
                        </a:rPr>
                        <a:t>Simplifying Fractions</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r>
              <a:tr h="1076325">
                <a:tc>
                  <a:txBody>
                    <a:bodyPr/>
                    <a:lstStyle/>
                    <a:p>
                      <a:pPr indent="0" lvl="0" marL="0" rtl="0" algn="l">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compare and order positive numbers in the real number system (rational and irrational)</a:t>
                      </a:r>
                      <a:endParaRPr sz="7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compare and order positive </a:t>
                      </a:r>
                      <a:r>
                        <a:rPr b="1" lang="en" sz="700">
                          <a:latin typeface="Century Gothic"/>
                          <a:ea typeface="Century Gothic"/>
                          <a:cs typeface="Century Gothic"/>
                          <a:sym typeface="Century Gothic"/>
                        </a:rPr>
                        <a:t>and negative</a:t>
                      </a:r>
                      <a:r>
                        <a:rPr lang="en" sz="700">
                          <a:latin typeface="Century Gothic"/>
                          <a:ea typeface="Century Gothic"/>
                          <a:cs typeface="Century Gothic"/>
                          <a:sym typeface="Century Gothic"/>
                        </a:rPr>
                        <a:t> numbers in the real number system (rational and irrational)</a:t>
                      </a:r>
                      <a:endParaRPr sz="7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visually represent fraction addition and subtraction situations</a:t>
                      </a:r>
                      <a:endParaRPr sz="7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add and subtract fractions with different denominators symbolically</a:t>
                      </a:r>
                      <a:endParaRPr sz="7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(3/5 + 2/3 = 19/15) or (2/3 - 3/5 = 1/15)</a:t>
                      </a:r>
                      <a:endParaRPr sz="7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given a model, write the associated addition/subtraction or multiplication/division computation</a:t>
                      </a:r>
                      <a:endParaRPr sz="7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estimate the sum/difference when adding/subtracting fractions</a:t>
                      </a:r>
                      <a:endParaRPr sz="7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estimate the sum/difference when adding/subtracting positive and negative numbers (rationals)</a:t>
                      </a:r>
                      <a:endParaRPr sz="7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add and subtract positive and negative numbers (rationals)</a:t>
                      </a:r>
                      <a:endParaRPr sz="7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simplify fractions to demonstrate understanding of equivalence and for various purposes (e.g., operations with fractions)</a:t>
                      </a:r>
                      <a:endParaRPr sz="7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r>
              <a:tr h="1076325">
                <a:tc>
                  <a:txBody>
                    <a:bodyPr/>
                    <a:lstStyle/>
                    <a:p>
                      <a:pPr indent="0" lvl="0" marL="0" rtl="0" algn="l">
                        <a:lnSpc>
                          <a:spcPct val="115000"/>
                        </a:lnSpc>
                        <a:spcBef>
                          <a:spcPts val="0"/>
                        </a:spcBef>
                        <a:spcAft>
                          <a:spcPts val="0"/>
                        </a:spcAft>
                        <a:buNone/>
                      </a:pPr>
                      <a:r>
                        <a:rPr lang="en" sz="900">
                          <a:latin typeface="Century Gothic"/>
                          <a:ea typeface="Century Gothic"/>
                          <a:cs typeface="Century Gothic"/>
                          <a:sym typeface="Century Gothic"/>
                        </a:rPr>
                        <a:t>Slide</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4</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5</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5</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5</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r>
            </a:tbl>
          </a:graphicData>
        </a:graphic>
      </p:graphicFrame>
      <p:sp>
        <p:nvSpPr>
          <p:cNvPr id="225" name="Google Shape;225;p45"/>
          <p:cNvSpPr txBox="1"/>
          <p:nvPr/>
        </p:nvSpPr>
        <p:spPr>
          <a:xfrm>
            <a:off x="0" y="0"/>
            <a:ext cx="3869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00000"/>
                </a:solidFill>
                <a:highlight>
                  <a:srgbClr val="FFF2CC"/>
                </a:highlight>
                <a:latin typeface="Century Gothic"/>
                <a:ea typeface="Century Gothic"/>
                <a:cs typeface="Century Gothic"/>
                <a:sym typeface="Century Gothic"/>
              </a:rPr>
              <a:t>Prior to Grade 8 Expectation / </a:t>
            </a:r>
            <a:r>
              <a:rPr lang="en" sz="800">
                <a:solidFill>
                  <a:srgbClr val="000000"/>
                </a:solidFill>
                <a:highlight>
                  <a:srgbClr val="D9EAD3"/>
                </a:highlight>
                <a:latin typeface="Century Gothic"/>
                <a:ea typeface="Century Gothic"/>
                <a:cs typeface="Century Gothic"/>
                <a:sym typeface="Century Gothic"/>
              </a:rPr>
              <a:t>Grade 8 Expectation /  </a:t>
            </a:r>
            <a:r>
              <a:rPr lang="en" sz="800">
                <a:solidFill>
                  <a:srgbClr val="000000"/>
                </a:solidFill>
                <a:highlight>
                  <a:srgbClr val="D9D2E9"/>
                </a:highlight>
                <a:latin typeface="Century Gothic"/>
                <a:ea typeface="Century Gothic"/>
                <a:cs typeface="Century Gothic"/>
                <a:sym typeface="Century Gothic"/>
              </a:rPr>
              <a:t>MTH1W Expectation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29" name="Shape 229"/>
        <p:cNvGrpSpPr/>
        <p:nvPr/>
      </p:nvGrpSpPr>
      <p:grpSpPr>
        <a:xfrm>
          <a:off x="0" y="0"/>
          <a:ext cx="0" cy="0"/>
          <a:chOff x="0" y="0"/>
          <a:chExt cx="0" cy="0"/>
        </a:xfrm>
      </p:grpSpPr>
      <p:sp>
        <p:nvSpPr>
          <p:cNvPr id="230" name="Google Shape;230;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40">
                <a:latin typeface="Lexend Deca Black"/>
                <a:ea typeface="Lexend Deca Black"/>
                <a:cs typeface="Lexend Deca Black"/>
                <a:sym typeface="Lexend Deca Black"/>
              </a:rPr>
              <a:t>Look Fors (Part 2) </a:t>
            </a:r>
            <a:endParaRPr sz="2140">
              <a:latin typeface="Lexend Deca Black"/>
              <a:ea typeface="Lexend Deca Black"/>
              <a:cs typeface="Lexend Deca Black"/>
              <a:sym typeface="Lexend Deca Black"/>
            </a:endParaRPr>
          </a:p>
        </p:txBody>
      </p:sp>
      <p:graphicFrame>
        <p:nvGraphicFramePr>
          <p:cNvPr id="231" name="Google Shape;231;p46"/>
          <p:cNvGraphicFramePr/>
          <p:nvPr/>
        </p:nvGraphicFramePr>
        <p:xfrm>
          <a:off x="296850" y="1017725"/>
          <a:ext cx="3000000" cy="3000000"/>
        </p:xfrm>
        <a:graphic>
          <a:graphicData uri="http://schemas.openxmlformats.org/drawingml/2006/table">
            <a:tbl>
              <a:tblPr>
                <a:noFill/>
                <a:tableStyleId>{FCB38E0A-34FA-46AB-8064-708DAC70A178}</a:tableStyleId>
              </a:tblPr>
              <a:tblGrid>
                <a:gridCol w="478300"/>
                <a:gridCol w="616900"/>
                <a:gridCol w="622725"/>
                <a:gridCol w="616900"/>
                <a:gridCol w="622725"/>
                <a:gridCol w="616900"/>
                <a:gridCol w="622725"/>
                <a:gridCol w="622725"/>
                <a:gridCol w="616900"/>
                <a:gridCol w="622725"/>
                <a:gridCol w="622725"/>
                <a:gridCol w="622725"/>
                <a:gridCol w="622725"/>
                <a:gridCol w="622725"/>
              </a:tblGrid>
              <a:tr h="590550">
                <a:tc>
                  <a:txBody>
                    <a:bodyPr/>
                    <a:lstStyle/>
                    <a:p>
                      <a:pPr indent="0" lvl="0" marL="0" rtl="0" algn="ctr">
                        <a:lnSpc>
                          <a:spcPct val="115000"/>
                        </a:lnSpc>
                        <a:spcBef>
                          <a:spcPts val="0"/>
                        </a:spcBef>
                        <a:spcAft>
                          <a:spcPts val="0"/>
                        </a:spcAft>
                        <a:buNone/>
                      </a:pPr>
                      <a:r>
                        <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c gridSpan="6">
                  <a:txBody>
                    <a:bodyPr/>
                    <a:lstStyle/>
                    <a:p>
                      <a:pPr indent="0" lvl="0" marL="0" rtl="0" algn="ctr">
                        <a:lnSpc>
                          <a:spcPct val="115000"/>
                        </a:lnSpc>
                        <a:spcBef>
                          <a:spcPts val="0"/>
                        </a:spcBef>
                        <a:spcAft>
                          <a:spcPts val="0"/>
                        </a:spcAft>
                        <a:buNone/>
                      </a:pPr>
                      <a:r>
                        <a:rPr b="1" lang="en" sz="800">
                          <a:latin typeface="Century Gothic"/>
                          <a:ea typeface="Century Gothic"/>
                          <a:cs typeface="Century Gothic"/>
                          <a:sym typeface="Century Gothic"/>
                        </a:rPr>
                        <a:t>Multiplication With Fractions</a:t>
                      </a:r>
                      <a:endParaRPr b="1"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c hMerge="1"/>
                <a:tc hMerge="1"/>
                <a:tc hMerge="1"/>
                <a:tc hMerge="1"/>
                <a:tc hMerge="1"/>
                <a:tc gridSpan="6">
                  <a:txBody>
                    <a:bodyPr/>
                    <a:lstStyle/>
                    <a:p>
                      <a:pPr indent="0" lvl="0" marL="0" rtl="0" algn="ctr">
                        <a:lnSpc>
                          <a:spcPct val="115000"/>
                        </a:lnSpc>
                        <a:spcBef>
                          <a:spcPts val="0"/>
                        </a:spcBef>
                        <a:spcAft>
                          <a:spcPts val="0"/>
                        </a:spcAft>
                        <a:buNone/>
                      </a:pPr>
                      <a:r>
                        <a:rPr b="1" lang="en" sz="800">
                          <a:latin typeface="Century Gothic"/>
                          <a:ea typeface="Century Gothic"/>
                          <a:cs typeface="Century Gothic"/>
                          <a:sym typeface="Century Gothic"/>
                        </a:rPr>
                        <a:t>Division With Fractions</a:t>
                      </a:r>
                      <a:endParaRPr b="1"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c hMerge="1"/>
                <a:tc hMerge="1"/>
                <a:tc hMerge="1"/>
                <a:tc hMerge="1"/>
                <a:tc hMerge="1"/>
                <a:tc>
                  <a:txBody>
                    <a:bodyPr/>
                    <a:lstStyle/>
                    <a:p>
                      <a:pPr indent="0" lvl="0" marL="0" rtl="0" algn="ctr">
                        <a:lnSpc>
                          <a:spcPct val="115000"/>
                        </a:lnSpc>
                        <a:spcBef>
                          <a:spcPts val="0"/>
                        </a:spcBef>
                        <a:spcAft>
                          <a:spcPts val="0"/>
                        </a:spcAft>
                        <a:buNone/>
                      </a:pPr>
                      <a:r>
                        <a:rPr b="1" lang="en" sz="800">
                          <a:latin typeface="Century Gothic"/>
                          <a:ea typeface="Century Gothic"/>
                          <a:cs typeface="Century Gothic"/>
                          <a:sym typeface="Century Gothic"/>
                        </a:rPr>
                        <a:t>Order of Operations</a:t>
                      </a:r>
                      <a:endParaRPr b="1"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r>
              <a:tr h="1076325">
                <a:tc>
                  <a:txBody>
                    <a:bodyPr/>
                    <a:lstStyle/>
                    <a:p>
                      <a:pPr indent="0" lvl="0" marL="0" rtl="0" algn="l">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visually represent multiplying a fraction by a fraction using a model (area/array model, fraction strips, number line)</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multiply fractions symbolically</a:t>
                      </a:r>
                      <a:endParaRPr sz="6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(3/5 x 2/3 = 6/15)</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visually represent multiplication questions involving fractions and mixed numbers using a model (area/array model, fraction strips, number line)</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solve multiplication questions involving fractions and mixed numbers symbolically</a:t>
                      </a:r>
                      <a:endParaRPr sz="6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(2 3/5 x 2/3 = 26/15)</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estimate the product when multiplying fractions</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solve multiplication questions involving positive and negative fractions and mixed numbers symbolically, building up to simplifying fractions first before multiplying</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visually represent dividing a fraction by a fraction using a model (area/array model, fraction strips, number line)</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divide fractions symbolically</a:t>
                      </a:r>
                      <a:endParaRPr sz="6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(3/5 ÷ 2/3 = 9/10)</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visually represent division questions involving fractions and mixed numbers using a model (area/array model, fraction strips, number line)</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solve division questions involving fractions and mixed numbers symbolically</a:t>
                      </a:r>
                      <a:endParaRPr sz="600">
                        <a:latin typeface="Century Gothic"/>
                        <a:ea typeface="Century Gothic"/>
                        <a:cs typeface="Century Gothic"/>
                        <a:sym typeface="Century Gothic"/>
                      </a:endParaRPr>
                    </a:p>
                    <a:p>
                      <a:pPr indent="0" lvl="0" marL="0" rtl="0" algn="ctr">
                        <a:lnSpc>
                          <a:spcPct val="115000"/>
                        </a:lnSpc>
                        <a:spcBef>
                          <a:spcPts val="0"/>
                        </a:spcBef>
                        <a:spcAft>
                          <a:spcPts val="0"/>
                        </a:spcAft>
                        <a:buNone/>
                      </a:pPr>
                      <a:r>
                        <a:t/>
                      </a:r>
                      <a:endParaRPr sz="6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(2 3/6 ÷ 2/3 = 45/12 = 15/4)</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estimate the quotient when dividing fractions</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solve division questions involving positive and negative fractions and mixed numbers symbolically, using a range of strategies (multiplying by the reciprocal, finding a common denominator, simplifying before dividing, etc.)</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600">
                          <a:latin typeface="Century Gothic"/>
                          <a:ea typeface="Century Gothic"/>
                          <a:cs typeface="Century Gothic"/>
                          <a:sym typeface="Century Gothic"/>
                        </a:rPr>
                        <a:t>use the properties and order of operations, and the relationships between operations, to solve problems involving positive and negative fractions and decimal numbers</a:t>
                      </a:r>
                      <a:endParaRPr sz="6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r>
              <a:tr h="1076325">
                <a:tc>
                  <a:txBody>
                    <a:bodyPr/>
                    <a:lstStyle/>
                    <a:p>
                      <a:pPr indent="0" lvl="0" marL="0" rtl="0" algn="l">
                        <a:lnSpc>
                          <a:spcPct val="115000"/>
                        </a:lnSpc>
                        <a:spcBef>
                          <a:spcPts val="0"/>
                        </a:spcBef>
                        <a:spcAft>
                          <a:spcPts val="0"/>
                        </a:spcAft>
                        <a:buNone/>
                      </a:pPr>
                      <a:r>
                        <a:rPr lang="en" sz="800">
                          <a:latin typeface="Century Gothic"/>
                          <a:ea typeface="Century Gothic"/>
                          <a:cs typeface="Century Gothic"/>
                          <a:sym typeface="Century Gothic"/>
                        </a:rPr>
                        <a:t>Slide</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6</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6</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6</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6</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7</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7</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7</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7</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r>
            </a:tbl>
          </a:graphicData>
        </a:graphic>
      </p:graphicFrame>
      <p:sp>
        <p:nvSpPr>
          <p:cNvPr id="232" name="Google Shape;232;p46"/>
          <p:cNvSpPr txBox="1"/>
          <p:nvPr/>
        </p:nvSpPr>
        <p:spPr>
          <a:xfrm>
            <a:off x="0" y="0"/>
            <a:ext cx="3869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00000"/>
                </a:solidFill>
                <a:highlight>
                  <a:srgbClr val="FFF2CC"/>
                </a:highlight>
                <a:latin typeface="Century Gothic"/>
                <a:ea typeface="Century Gothic"/>
                <a:cs typeface="Century Gothic"/>
                <a:sym typeface="Century Gothic"/>
              </a:rPr>
              <a:t>Prior to Grade 8 Expectation / </a:t>
            </a:r>
            <a:r>
              <a:rPr lang="en" sz="800">
                <a:solidFill>
                  <a:srgbClr val="000000"/>
                </a:solidFill>
                <a:highlight>
                  <a:srgbClr val="D9EAD3"/>
                </a:highlight>
                <a:latin typeface="Century Gothic"/>
                <a:ea typeface="Century Gothic"/>
                <a:cs typeface="Century Gothic"/>
                <a:sym typeface="Century Gothic"/>
              </a:rPr>
              <a:t>Grade 8 Expectation /  </a:t>
            </a:r>
            <a:r>
              <a:rPr lang="en" sz="800">
                <a:solidFill>
                  <a:srgbClr val="000000"/>
                </a:solidFill>
                <a:highlight>
                  <a:srgbClr val="D9D2E9"/>
                </a:highlight>
                <a:latin typeface="Century Gothic"/>
                <a:ea typeface="Century Gothic"/>
                <a:cs typeface="Century Gothic"/>
                <a:sym typeface="Century Gothic"/>
              </a:rPr>
              <a:t>MTH1W Expectation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36" name="Shape 236"/>
        <p:cNvGrpSpPr/>
        <p:nvPr/>
      </p:nvGrpSpPr>
      <p:grpSpPr>
        <a:xfrm>
          <a:off x="0" y="0"/>
          <a:ext cx="0" cy="0"/>
          <a:chOff x="0" y="0"/>
          <a:chExt cx="0" cy="0"/>
        </a:xfrm>
      </p:grpSpPr>
      <p:sp>
        <p:nvSpPr>
          <p:cNvPr id="237" name="Google Shape;237;p47"/>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FOLLOW-UP TEACHING STRATEGIES</a:t>
            </a:r>
            <a:endParaRPr/>
          </a:p>
        </p:txBody>
      </p:sp>
      <p:graphicFrame>
        <p:nvGraphicFramePr>
          <p:cNvPr id="238" name="Google Shape;238;p47"/>
          <p:cNvGraphicFramePr/>
          <p:nvPr/>
        </p:nvGraphicFramePr>
        <p:xfrm>
          <a:off x="311700" y="1756525"/>
          <a:ext cx="3000000" cy="3000000"/>
        </p:xfrm>
        <a:graphic>
          <a:graphicData uri="http://schemas.openxmlformats.org/drawingml/2006/table">
            <a:tbl>
              <a:tblPr>
                <a:noFill/>
                <a:tableStyleId>{B333A635-5847-4106-B941-5439057A7639}</a:tableStyleId>
              </a:tblPr>
              <a:tblGrid>
                <a:gridCol w="8520600"/>
              </a:tblGrid>
              <a:tr h="1561975">
                <a:tc>
                  <a:txBody>
                    <a:bodyPr/>
                    <a:lstStyle/>
                    <a:p>
                      <a:pPr indent="0" lvl="0" marL="0" rtl="0" algn="l">
                        <a:spcBef>
                          <a:spcPts val="0"/>
                        </a:spcBef>
                        <a:spcAft>
                          <a:spcPts val="0"/>
                        </a:spcAft>
                        <a:buNone/>
                      </a:pPr>
                      <a:r>
                        <a:rPr b="1" lang="en" sz="1200" u="sng">
                          <a:solidFill>
                            <a:schemeClr val="hlink"/>
                          </a:solidFill>
                          <a:latin typeface="Lexend Deca"/>
                          <a:ea typeface="Lexend Deca"/>
                          <a:cs typeface="Lexend Deca"/>
                          <a:sym typeface="Lexend Deca"/>
                          <a:hlinkClick r:id="rId3"/>
                        </a:rPr>
                        <a:t>Suggested Instructional Strategies for Teaching Integers</a:t>
                      </a:r>
                      <a:r>
                        <a:rPr lang="en" sz="1200">
                          <a:latin typeface="Lexend Deca"/>
                          <a:ea typeface="Lexend Deca"/>
                          <a:cs typeface="Lexend Deca"/>
                          <a:sym typeface="Lexend Deca"/>
                        </a:rPr>
                        <a:t> (WRDSB - Grade 7-8)</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u="sng">
                          <a:solidFill>
                            <a:schemeClr val="hlink"/>
                          </a:solidFill>
                          <a:latin typeface="Lexend Deca"/>
                          <a:ea typeface="Lexend Deca"/>
                          <a:cs typeface="Lexend Deca"/>
                          <a:sym typeface="Lexend Deca"/>
                          <a:hlinkClick r:id="rId4"/>
                        </a:rPr>
                        <a:t>Small Group Instruction</a:t>
                      </a:r>
                      <a:r>
                        <a:rPr lang="en" sz="1200">
                          <a:latin typeface="Lexend Deca"/>
                          <a:ea typeface="Lexend Deca"/>
                          <a:cs typeface="Lexend Deca"/>
                          <a:sym typeface="Lexend Deca"/>
                        </a:rPr>
                        <a:t> - work with small groups of 2, 4, 6 students (so they can be working in pairs) at a time to move them forward along the continuum (the rest of the class can be working on purposeful practice or tasks associated with the theme/project in progress)</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u="sng">
                          <a:solidFill>
                            <a:schemeClr val="hlink"/>
                          </a:solidFill>
                          <a:latin typeface="Lexend Deca"/>
                          <a:ea typeface="Lexend Deca"/>
                          <a:cs typeface="Lexend Deca"/>
                          <a:sym typeface="Lexend Deca"/>
                          <a:hlinkClick/>
                        </a:rPr>
                        <a:t>Anchor Charts</a:t>
                      </a:r>
                      <a:r>
                        <a:rPr lang="en" sz="1200">
                          <a:latin typeface="Lexend Deca"/>
                          <a:ea typeface="Lexend Deca"/>
                          <a:cs typeface="Lexend Deca"/>
                          <a:sym typeface="Lexend Deca"/>
                        </a:rPr>
                        <a:t> - </a:t>
                      </a:r>
                      <a:r>
                        <a:rPr b="1" lang="en" sz="1200">
                          <a:latin typeface="Lexend Deca"/>
                          <a:ea typeface="Lexend Deca"/>
                          <a:cs typeface="Lexend Deca"/>
                          <a:sym typeface="Lexend Deca"/>
                        </a:rPr>
                        <a:t>co-construct</a:t>
                      </a:r>
                      <a:r>
                        <a:rPr lang="en" sz="1200">
                          <a:latin typeface="Lexend Deca"/>
                          <a:ea typeface="Lexend Deca"/>
                          <a:cs typeface="Lexend Deca"/>
                          <a:sym typeface="Lexend Deca"/>
                        </a:rPr>
                        <a:t> anchor charts as a class once understanding about certain operations has been achieved</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u="sng">
                          <a:solidFill>
                            <a:schemeClr val="hlink"/>
                          </a:solidFill>
                          <a:latin typeface="Lexend Deca"/>
                          <a:ea typeface="Lexend Deca"/>
                          <a:cs typeface="Lexend Deca"/>
                          <a:sym typeface="Lexend Deca"/>
                          <a:hlinkClick r:id="rId5"/>
                        </a:rPr>
                        <a:t>Math Talks</a:t>
                      </a:r>
                      <a:r>
                        <a:rPr lang="en" sz="1200">
                          <a:latin typeface="Lexend Deca"/>
                          <a:ea typeface="Lexend Deca"/>
                          <a:cs typeface="Lexend Deca"/>
                          <a:sym typeface="Lexend Deca"/>
                        </a:rPr>
                        <a:t> - facilitate discussions with whole class or small group about various math concepts, using a problem or series of problems to prompt discussion</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Clr>
                          <a:schemeClr val="dk1"/>
                        </a:buClr>
                        <a:buSzPts val="1100"/>
                        <a:buFont typeface="Arial"/>
                        <a:buNone/>
                      </a:pPr>
                      <a:r>
                        <a:rPr b="1" lang="en" sz="1200" u="sng">
                          <a:solidFill>
                            <a:schemeClr val="accent5"/>
                          </a:solidFill>
                          <a:latin typeface="Lexend Deca"/>
                          <a:ea typeface="Lexend Deca"/>
                          <a:cs typeface="Lexend Deca"/>
                          <a:sym typeface="Lexend Deca"/>
                          <a:hlinkClick r:id="rId6">
                            <a:extLst>
                              <a:ext uri="{A12FA001-AC4F-418D-AE19-62706E023703}">
                                <ahyp:hlinkClr val="tx"/>
                              </a:ext>
                            </a:extLst>
                          </a:hlinkClick>
                        </a:rPr>
                        <a:t>Problem Strings</a:t>
                      </a:r>
                      <a:r>
                        <a:rPr lang="en" sz="1200">
                          <a:solidFill>
                            <a:schemeClr val="dk1"/>
                          </a:solidFill>
                          <a:latin typeface="Lexend Deca"/>
                          <a:ea typeface="Lexend Deca"/>
                          <a:cs typeface="Lexend Deca"/>
                          <a:sym typeface="Lexend Deca"/>
                        </a:rPr>
                        <a:t> - these are a sequence of carefully designed problems used to promote discussion with students about a mathematical concept and support students’ learning by offering helpful models for developing conceptual understanding as well as mental fluency (see </a:t>
                      </a:r>
                      <a:r>
                        <a:rPr lang="en" sz="1200" u="sng">
                          <a:solidFill>
                            <a:schemeClr val="hlink"/>
                          </a:solidFill>
                          <a:latin typeface="Lexend Deca"/>
                          <a:ea typeface="Lexend Deca"/>
                          <a:cs typeface="Lexend Deca"/>
                          <a:sym typeface="Lexend Deca"/>
                          <a:hlinkClick action="ppaction://hlinksldjump" r:id="rId7"/>
                        </a:rPr>
                        <a:t>Additional Resources</a:t>
                      </a:r>
                      <a:r>
                        <a:rPr lang="en" sz="1200">
                          <a:solidFill>
                            <a:schemeClr val="dk1"/>
                          </a:solidFill>
                          <a:latin typeface="Lexend Deca"/>
                          <a:ea typeface="Lexend Deca"/>
                          <a:cs typeface="Lexend Deca"/>
                          <a:sym typeface="Lexend Deca"/>
                        </a:rPr>
                        <a:t>)</a:t>
                      </a:r>
                      <a:endParaRPr sz="1200">
                        <a:latin typeface="Lexend Deca"/>
                        <a:ea typeface="Lexend Deca"/>
                        <a:cs typeface="Lexend Deca"/>
                        <a:sym typeface="Lexend Deca"/>
                      </a:endParaRPr>
                    </a:p>
                  </a:txBody>
                  <a:tcPr marT="91425" marB="91425" marR="91425" marL="91425"/>
                </a:tc>
              </a:tr>
            </a:tbl>
          </a:graphicData>
        </a:graphic>
      </p:graphicFrame>
      <p:sp>
        <p:nvSpPr>
          <p:cNvPr id="239" name="Google Shape;239;p47"/>
          <p:cNvSpPr txBox="1"/>
          <p:nvPr>
            <p:ph idx="1" type="body"/>
          </p:nvPr>
        </p:nvSpPr>
        <p:spPr>
          <a:xfrm>
            <a:off x="311700" y="695275"/>
            <a:ext cx="8520600" cy="1061700"/>
          </a:xfrm>
          <a:prstGeom prst="rect">
            <a:avLst/>
          </a:prstGeom>
        </p:spPr>
        <p:txBody>
          <a:bodyPr anchorCtr="0" anchor="t" bIns="91425" lIns="91425" spcFirstLastPara="1" rIns="91425" wrap="square" tIns="91425">
            <a:normAutofit fontScale="55000"/>
          </a:bodyPr>
          <a:lstStyle/>
          <a:p>
            <a:pPr indent="0" lvl="0" marL="0" rtl="0" algn="l">
              <a:spcBef>
                <a:spcPts val="0"/>
              </a:spcBef>
              <a:spcAft>
                <a:spcPts val="0"/>
              </a:spcAft>
              <a:buNone/>
            </a:pPr>
            <a:r>
              <a:rPr lang="en"/>
              <a:t>Instruction that follows the diagnostic task should be responsive to observations made about students’ current understanding on the continuum. The following are possible teaching strategies you might use to help students develop their understanding.</a:t>
            </a:r>
            <a:endParaRPr/>
          </a:p>
          <a:p>
            <a:pPr indent="0" lvl="0" marL="0" rtl="0" algn="l">
              <a:spcBef>
                <a:spcPts val="1200"/>
              </a:spcBef>
              <a:spcAft>
                <a:spcPts val="1200"/>
              </a:spcAft>
              <a:buNone/>
            </a:pPr>
            <a:r>
              <a:rPr lang="en"/>
              <a:t>A word of caution: avoid telling students “rules” to use. Instead, work with students to develop understanding first based on visual representations.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43" name="Shape 243"/>
        <p:cNvGrpSpPr/>
        <p:nvPr/>
      </p:nvGrpSpPr>
      <p:grpSpPr>
        <a:xfrm>
          <a:off x="0" y="0"/>
          <a:ext cx="0" cy="0"/>
          <a:chOff x="0" y="0"/>
          <a:chExt cx="0" cy="0"/>
        </a:xfrm>
      </p:grpSpPr>
      <p:sp>
        <p:nvSpPr>
          <p:cNvPr id="244" name="Google Shape;244;p48"/>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MATERIALS / MANIPULATIVES / MODELS</a:t>
            </a:r>
            <a:endParaRPr/>
          </a:p>
        </p:txBody>
      </p:sp>
      <p:graphicFrame>
        <p:nvGraphicFramePr>
          <p:cNvPr id="245" name="Google Shape;245;p48"/>
          <p:cNvGraphicFramePr/>
          <p:nvPr/>
        </p:nvGraphicFramePr>
        <p:xfrm>
          <a:off x="311700" y="1756525"/>
          <a:ext cx="3000000" cy="3000000"/>
        </p:xfrm>
        <a:graphic>
          <a:graphicData uri="http://schemas.openxmlformats.org/drawingml/2006/table">
            <a:tbl>
              <a:tblPr>
                <a:noFill/>
                <a:tableStyleId>{B333A635-5847-4106-B941-5439057A7639}</a:tableStyleId>
              </a:tblPr>
              <a:tblGrid>
                <a:gridCol w="8520600"/>
              </a:tblGrid>
              <a:tr h="1249650">
                <a:tc>
                  <a:txBody>
                    <a:bodyPr/>
                    <a:lstStyle/>
                    <a:p>
                      <a:pPr indent="0" lvl="0" marL="0" rtl="0" algn="l">
                        <a:spcBef>
                          <a:spcPts val="0"/>
                        </a:spcBef>
                        <a:spcAft>
                          <a:spcPts val="0"/>
                        </a:spcAft>
                        <a:buNone/>
                      </a:pPr>
                      <a:r>
                        <a:rPr b="1" lang="en" sz="1200">
                          <a:latin typeface="Lexend Deca"/>
                          <a:ea typeface="Lexend Deca"/>
                          <a:cs typeface="Lexend Deca"/>
                          <a:sym typeface="Lexend Deca"/>
                        </a:rPr>
                        <a:t>Number Lines and Open Number Lines</a:t>
                      </a:r>
                      <a:r>
                        <a:rPr lang="en" sz="1200">
                          <a:latin typeface="Lexend Deca"/>
                          <a:ea typeface="Lexend Deca"/>
                          <a:cs typeface="Lexend Deca"/>
                          <a:sym typeface="Lexend Deca"/>
                        </a:rPr>
                        <a:t> (e.g., </a:t>
                      </a:r>
                      <a:r>
                        <a:rPr lang="en" sz="1200" u="sng">
                          <a:solidFill>
                            <a:schemeClr val="accent5"/>
                          </a:solidFill>
                          <a:latin typeface="Lexend Deca"/>
                          <a:ea typeface="Lexend Deca"/>
                          <a:cs typeface="Lexend Deca"/>
                          <a:sym typeface="Lexend Deca"/>
                          <a:hlinkClick r:id="rId3">
                            <a:extLst>
                              <a:ext uri="{A12FA001-AC4F-418D-AE19-62706E023703}">
                                <ahyp:hlinkClr val="tx"/>
                              </a:ext>
                            </a:extLst>
                          </a:hlinkClick>
                        </a:rPr>
                        <a:t>digital</a:t>
                      </a:r>
                      <a:r>
                        <a:rPr lang="en" sz="1200">
                          <a:solidFill>
                            <a:schemeClr val="dk1"/>
                          </a:solidFill>
                          <a:latin typeface="Lexend Deca"/>
                          <a:ea typeface="Lexend Deca"/>
                          <a:cs typeface="Lexend Deca"/>
                          <a:sym typeface="Lexend Deca"/>
                        </a:rPr>
                        <a:t> number line)</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a:latin typeface="Lexend Deca"/>
                          <a:ea typeface="Lexend Deca"/>
                          <a:cs typeface="Lexend Deca"/>
                          <a:sym typeface="Lexend Deca"/>
                        </a:rPr>
                        <a:t>Fraction Strips</a:t>
                      </a:r>
                      <a:endParaRPr b="1"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a:latin typeface="Lexend Deca"/>
                          <a:ea typeface="Lexend Deca"/>
                          <a:cs typeface="Lexend Deca"/>
                          <a:sym typeface="Lexend Deca"/>
                        </a:rPr>
                        <a:t>Grid Paper</a:t>
                      </a:r>
                      <a:endParaRPr b="1"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a:solidFill>
                            <a:schemeClr val="dk1"/>
                          </a:solidFill>
                          <a:latin typeface="Lexend Deca"/>
                          <a:ea typeface="Lexend Deca"/>
                          <a:cs typeface="Lexend Deca"/>
                          <a:sym typeface="Lexend Deca"/>
                        </a:rPr>
                        <a:t>Polypad: Fraction Bars</a:t>
                      </a:r>
                      <a:r>
                        <a:rPr lang="en" sz="1200">
                          <a:solidFill>
                            <a:schemeClr val="dk1"/>
                          </a:solidFill>
                          <a:latin typeface="Lexend Deca"/>
                          <a:ea typeface="Lexend Deca"/>
                          <a:cs typeface="Lexend Deca"/>
                          <a:sym typeface="Lexend Deca"/>
                        </a:rPr>
                        <a:t> - these can be used to model equivalent numbers and operations between numbers (follow </a:t>
                      </a:r>
                      <a:r>
                        <a:rPr lang="en" sz="1200" u="sng">
                          <a:solidFill>
                            <a:schemeClr val="hlink"/>
                          </a:solidFill>
                          <a:latin typeface="Lexend Deca"/>
                          <a:ea typeface="Lexend Deca"/>
                          <a:cs typeface="Lexend Deca"/>
                          <a:sym typeface="Lexend Deca"/>
                          <a:hlinkClick r:id="rId4"/>
                        </a:rPr>
                        <a:t>this link for examples and tutorials</a:t>
                      </a:r>
                      <a:r>
                        <a:rPr lang="en" sz="1200">
                          <a:solidFill>
                            <a:schemeClr val="dk1"/>
                          </a:solidFill>
                          <a:latin typeface="Lexend Deca"/>
                          <a:ea typeface="Lexend Deca"/>
                          <a:cs typeface="Lexend Deca"/>
                          <a:sym typeface="Lexend Deca"/>
                        </a:rPr>
                        <a:t>)</a:t>
                      </a:r>
                      <a:endParaRPr sz="1200">
                        <a:solidFill>
                          <a:schemeClr val="dk1"/>
                        </a:solidFill>
                        <a:latin typeface="Lexend Deca"/>
                        <a:ea typeface="Lexend Deca"/>
                        <a:cs typeface="Lexend Deca"/>
                        <a:sym typeface="Lexend Deca"/>
                      </a:endParaRPr>
                    </a:p>
                    <a:p>
                      <a:pPr indent="0" lvl="0" marL="0" rtl="0" algn="l">
                        <a:spcBef>
                          <a:spcPts val="0"/>
                        </a:spcBef>
                        <a:spcAft>
                          <a:spcPts val="0"/>
                        </a:spcAft>
                        <a:buClr>
                          <a:schemeClr val="dk1"/>
                        </a:buClr>
                        <a:buSzPts val="1100"/>
                        <a:buFont typeface="Arial"/>
                        <a:buNone/>
                      </a:pPr>
                      <a:r>
                        <a:t/>
                      </a:r>
                      <a:endParaRPr sz="1200">
                        <a:solidFill>
                          <a:schemeClr val="dk1"/>
                        </a:solidFill>
                        <a:latin typeface="Lexend Deca"/>
                        <a:ea typeface="Lexend Deca"/>
                        <a:cs typeface="Lexend Deca"/>
                        <a:sym typeface="Lexend Deca"/>
                      </a:endParaRPr>
                    </a:p>
                    <a:p>
                      <a:pPr indent="0" lvl="0" marL="0" rtl="0" algn="l">
                        <a:spcBef>
                          <a:spcPts val="0"/>
                        </a:spcBef>
                        <a:spcAft>
                          <a:spcPts val="0"/>
                        </a:spcAft>
                        <a:buNone/>
                      </a:pPr>
                      <a:r>
                        <a:rPr lang="en" sz="1200">
                          <a:solidFill>
                            <a:schemeClr val="dk1"/>
                          </a:solidFill>
                          <a:latin typeface="Lexend Deca"/>
                          <a:ea typeface="Lexend Deca"/>
                          <a:cs typeface="Lexend Deca"/>
                          <a:sym typeface="Lexend Deca"/>
                        </a:rPr>
                        <a:t>*Avoid circular models of fractions as they are often represented inaccurately</a:t>
                      </a:r>
                      <a:endParaRPr sz="1200">
                        <a:latin typeface="Lexend Deca"/>
                        <a:ea typeface="Lexend Deca"/>
                        <a:cs typeface="Lexend Deca"/>
                        <a:sym typeface="Lexend Deca"/>
                      </a:endParaRPr>
                    </a:p>
                  </a:txBody>
                  <a:tcPr marT="91425" marB="91425" marR="91425" marL="91425"/>
                </a:tc>
              </a:tr>
            </a:tbl>
          </a:graphicData>
        </a:graphic>
      </p:graphicFrame>
      <p:sp>
        <p:nvSpPr>
          <p:cNvPr id="246" name="Google Shape;246;p48"/>
          <p:cNvSpPr txBox="1"/>
          <p:nvPr>
            <p:ph idx="1" type="body"/>
          </p:nvPr>
        </p:nvSpPr>
        <p:spPr>
          <a:xfrm>
            <a:off x="311700" y="695275"/>
            <a:ext cx="8520600" cy="1061700"/>
          </a:xfrm>
          <a:prstGeom prst="rect">
            <a:avLst/>
          </a:prstGeom>
        </p:spPr>
        <p:txBody>
          <a:bodyPr anchorCtr="0" anchor="t" bIns="91425" lIns="91425" spcFirstLastPara="1" rIns="91425" wrap="square" tIns="91425">
            <a:normAutofit fontScale="70000"/>
          </a:bodyPr>
          <a:lstStyle/>
          <a:p>
            <a:pPr indent="0" lvl="0" marL="0" rtl="0" algn="l">
              <a:spcBef>
                <a:spcPts val="0"/>
              </a:spcBef>
              <a:spcAft>
                <a:spcPts val="0"/>
              </a:spcAft>
              <a:buNone/>
            </a:pPr>
            <a:r>
              <a:rPr lang="en"/>
              <a:t>Students who struggle with understanding operations with integers will benefit greatly from using visual representations and concrete materials to represent quantities and operations.</a:t>
            </a:r>
            <a:endParaRPr/>
          </a:p>
          <a:p>
            <a:pPr indent="0" lvl="0" marL="0" rtl="0" algn="l">
              <a:spcBef>
                <a:spcPts val="1200"/>
              </a:spcBef>
              <a:spcAft>
                <a:spcPts val="1200"/>
              </a:spcAft>
              <a:buNone/>
            </a:pPr>
            <a:r>
              <a:rPr lang="en"/>
              <a:t>Here are some materials / manipulatives that might be beneficial in supporting this development: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50" name="Shape 250"/>
        <p:cNvGrpSpPr/>
        <p:nvPr/>
      </p:nvGrpSpPr>
      <p:grpSpPr>
        <a:xfrm>
          <a:off x="0" y="0"/>
          <a:ext cx="0" cy="0"/>
          <a:chOff x="0" y="0"/>
          <a:chExt cx="0" cy="0"/>
        </a:xfrm>
      </p:grpSpPr>
      <p:sp>
        <p:nvSpPr>
          <p:cNvPr id="251" name="Google Shape;251;p49"/>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ADDITIONAL RESOURCES</a:t>
            </a:r>
            <a:endParaRPr/>
          </a:p>
        </p:txBody>
      </p:sp>
      <p:graphicFrame>
        <p:nvGraphicFramePr>
          <p:cNvPr id="252" name="Google Shape;252;p49"/>
          <p:cNvGraphicFramePr/>
          <p:nvPr/>
        </p:nvGraphicFramePr>
        <p:xfrm>
          <a:off x="311700" y="1792700"/>
          <a:ext cx="3000000" cy="3000000"/>
        </p:xfrm>
        <a:graphic>
          <a:graphicData uri="http://schemas.openxmlformats.org/drawingml/2006/table">
            <a:tbl>
              <a:tblPr>
                <a:noFill/>
                <a:tableStyleId>{B333A635-5847-4106-B941-5439057A7639}</a:tableStyleId>
              </a:tblPr>
              <a:tblGrid>
                <a:gridCol w="5045550"/>
              </a:tblGrid>
              <a:tr h="2916475">
                <a:tc>
                  <a:txBody>
                    <a:bodyPr/>
                    <a:lstStyle/>
                    <a:p>
                      <a:pPr indent="0" lvl="0" marL="0" rtl="0" algn="l">
                        <a:spcBef>
                          <a:spcPts val="0"/>
                        </a:spcBef>
                        <a:spcAft>
                          <a:spcPts val="0"/>
                        </a:spcAft>
                        <a:buNone/>
                      </a:pPr>
                      <a:r>
                        <a:rPr lang="en" sz="1000" u="sng">
                          <a:solidFill>
                            <a:schemeClr val="hlink"/>
                          </a:solidFill>
                          <a:latin typeface="Lexend Deca"/>
                          <a:ea typeface="Lexend Deca"/>
                          <a:cs typeface="Lexend Deca"/>
                          <a:sym typeface="Lexend Deca"/>
                          <a:hlinkClick r:id="rId3"/>
                        </a:rPr>
                        <a:t>EDUGAINS: Gap Closing - Fractions (Facilitator’s Guide)</a:t>
                      </a:r>
                      <a:endParaRPr sz="1000">
                        <a:latin typeface="Lexend Deca"/>
                        <a:ea typeface="Lexend Deca"/>
                        <a:cs typeface="Lexend Deca"/>
                        <a:sym typeface="Lexend Deca"/>
                      </a:endParaRPr>
                    </a:p>
                    <a:p>
                      <a:pPr indent="0" lvl="0" marL="0" rtl="0" algn="l">
                        <a:spcBef>
                          <a:spcPts val="0"/>
                        </a:spcBef>
                        <a:spcAft>
                          <a:spcPts val="0"/>
                        </a:spcAft>
                        <a:buNone/>
                      </a:pPr>
                      <a:r>
                        <a:t/>
                      </a:r>
                      <a:endParaRPr sz="1000">
                        <a:latin typeface="Lexend Deca"/>
                        <a:ea typeface="Lexend Deca"/>
                        <a:cs typeface="Lexend Deca"/>
                        <a:sym typeface="Lexend Deca"/>
                      </a:endParaRPr>
                    </a:p>
                    <a:p>
                      <a:pPr indent="0" lvl="0" marL="0" rtl="0" algn="l">
                        <a:spcBef>
                          <a:spcPts val="0"/>
                        </a:spcBef>
                        <a:spcAft>
                          <a:spcPts val="0"/>
                        </a:spcAft>
                        <a:buNone/>
                      </a:pPr>
                      <a:r>
                        <a:rPr lang="en" sz="1000" u="sng">
                          <a:solidFill>
                            <a:schemeClr val="hlink"/>
                          </a:solidFill>
                          <a:latin typeface="Lexend Deca"/>
                          <a:ea typeface="Lexend Deca"/>
                          <a:cs typeface="Lexend Deca"/>
                          <a:sym typeface="Lexend Deca"/>
                          <a:hlinkClick r:id="rId4"/>
                        </a:rPr>
                        <a:t>EDUGAINS: Gap Closing - Fractions (Student Workbook)</a:t>
                      </a:r>
                      <a:r>
                        <a:rPr lang="en" sz="1000">
                          <a:latin typeface="Lexend Deca"/>
                          <a:ea typeface="Lexend Deca"/>
                          <a:cs typeface="Lexend Deca"/>
                          <a:sym typeface="Lexend Deca"/>
                        </a:rPr>
                        <a:t> (note: not to be used as worksheets but as discussion prompts / opportunities to deepen understanding / planning for small group instruction)</a:t>
                      </a:r>
                      <a:endParaRPr sz="1000">
                        <a:latin typeface="Lexend Deca"/>
                        <a:ea typeface="Lexend Deca"/>
                        <a:cs typeface="Lexend Deca"/>
                        <a:sym typeface="Lexend Deca"/>
                      </a:endParaRPr>
                    </a:p>
                    <a:p>
                      <a:pPr indent="0" lvl="0" marL="0" rtl="0" algn="l">
                        <a:spcBef>
                          <a:spcPts val="0"/>
                        </a:spcBef>
                        <a:spcAft>
                          <a:spcPts val="0"/>
                        </a:spcAft>
                        <a:buNone/>
                      </a:pPr>
                      <a:r>
                        <a:t/>
                      </a:r>
                      <a:endParaRPr sz="1000">
                        <a:latin typeface="Lexend Deca"/>
                        <a:ea typeface="Lexend Deca"/>
                        <a:cs typeface="Lexend Deca"/>
                        <a:sym typeface="Lexend Deca"/>
                      </a:endParaRPr>
                    </a:p>
                    <a:p>
                      <a:pPr indent="0" lvl="0" marL="0" rtl="0" algn="l">
                        <a:spcBef>
                          <a:spcPts val="0"/>
                        </a:spcBef>
                        <a:spcAft>
                          <a:spcPts val="0"/>
                        </a:spcAft>
                        <a:buClr>
                          <a:schemeClr val="dk1"/>
                        </a:buClr>
                        <a:buSzPts val="1100"/>
                        <a:buFont typeface="Arial"/>
                        <a:buNone/>
                      </a:pPr>
                      <a:r>
                        <a:rPr lang="en" sz="1000" u="sng">
                          <a:solidFill>
                            <a:schemeClr val="hlink"/>
                          </a:solidFill>
                          <a:latin typeface="Lexend Deca"/>
                          <a:ea typeface="Lexend Deca"/>
                          <a:cs typeface="Lexend Deca"/>
                          <a:sym typeface="Lexend Deca"/>
                          <a:hlinkClick r:id="rId5"/>
                        </a:rPr>
                        <a:t>EDUGAINS: Gap Closing - Decimals (Facilitator’s Guide)</a:t>
                      </a:r>
                      <a:endParaRPr sz="1000">
                        <a:solidFill>
                          <a:schemeClr val="dk1"/>
                        </a:solidFill>
                        <a:latin typeface="Lexend Deca"/>
                        <a:ea typeface="Lexend Deca"/>
                        <a:cs typeface="Lexend Deca"/>
                        <a:sym typeface="Lexend Deca"/>
                      </a:endParaRPr>
                    </a:p>
                    <a:p>
                      <a:pPr indent="0" lvl="0" marL="0" rtl="0" algn="l">
                        <a:spcBef>
                          <a:spcPts val="0"/>
                        </a:spcBef>
                        <a:spcAft>
                          <a:spcPts val="0"/>
                        </a:spcAft>
                        <a:buClr>
                          <a:schemeClr val="dk1"/>
                        </a:buClr>
                        <a:buSzPts val="1100"/>
                        <a:buFont typeface="Arial"/>
                        <a:buNone/>
                      </a:pPr>
                      <a:r>
                        <a:t/>
                      </a:r>
                      <a:endParaRPr sz="1000">
                        <a:solidFill>
                          <a:schemeClr val="dk1"/>
                        </a:solidFill>
                        <a:latin typeface="Lexend Deca"/>
                        <a:ea typeface="Lexend Deca"/>
                        <a:cs typeface="Lexend Deca"/>
                        <a:sym typeface="Lexend Deca"/>
                      </a:endParaRPr>
                    </a:p>
                    <a:p>
                      <a:pPr indent="0" lvl="0" marL="0" rtl="0" algn="l">
                        <a:spcBef>
                          <a:spcPts val="0"/>
                        </a:spcBef>
                        <a:spcAft>
                          <a:spcPts val="0"/>
                        </a:spcAft>
                        <a:buClr>
                          <a:schemeClr val="dk1"/>
                        </a:buClr>
                        <a:buSzPts val="1100"/>
                        <a:buFont typeface="Arial"/>
                        <a:buNone/>
                      </a:pPr>
                      <a:r>
                        <a:rPr lang="en" sz="1000" u="sng">
                          <a:solidFill>
                            <a:schemeClr val="hlink"/>
                          </a:solidFill>
                          <a:latin typeface="Lexend Deca"/>
                          <a:ea typeface="Lexend Deca"/>
                          <a:cs typeface="Lexend Deca"/>
                          <a:sym typeface="Lexend Deca"/>
                          <a:hlinkClick r:id="rId6"/>
                        </a:rPr>
                        <a:t>EDUGAINS: Gap Closing - Decimals (Student Workbook)</a:t>
                      </a:r>
                      <a:r>
                        <a:rPr lang="en" sz="1000">
                          <a:solidFill>
                            <a:schemeClr val="dk1"/>
                          </a:solidFill>
                          <a:latin typeface="Lexend Deca"/>
                          <a:ea typeface="Lexend Deca"/>
                          <a:cs typeface="Lexend Deca"/>
                          <a:sym typeface="Lexend Deca"/>
                        </a:rPr>
                        <a:t> (note: not to be used as worksheets but as discussion prompts / opportunities to deepen understanding / planning for small group instruction)</a:t>
                      </a:r>
                      <a:endParaRPr sz="1000">
                        <a:latin typeface="Lexend Deca"/>
                        <a:ea typeface="Lexend Deca"/>
                        <a:cs typeface="Lexend Deca"/>
                        <a:sym typeface="Lexend Deca"/>
                      </a:endParaRPr>
                    </a:p>
                    <a:p>
                      <a:pPr indent="0" lvl="0" marL="0" rtl="0" algn="l">
                        <a:spcBef>
                          <a:spcPts val="0"/>
                        </a:spcBef>
                        <a:spcAft>
                          <a:spcPts val="0"/>
                        </a:spcAft>
                        <a:buNone/>
                      </a:pPr>
                      <a:r>
                        <a:t/>
                      </a:r>
                      <a:endParaRPr sz="1000">
                        <a:latin typeface="Lexend Deca"/>
                        <a:ea typeface="Lexend Deca"/>
                        <a:cs typeface="Lexend Deca"/>
                        <a:sym typeface="Lexend Deca"/>
                      </a:endParaRPr>
                    </a:p>
                    <a:p>
                      <a:pPr indent="0" lvl="0" marL="0" rtl="0" algn="l">
                        <a:spcBef>
                          <a:spcPts val="0"/>
                        </a:spcBef>
                        <a:spcAft>
                          <a:spcPts val="0"/>
                        </a:spcAft>
                        <a:buNone/>
                      </a:pPr>
                      <a:r>
                        <a:rPr lang="en" sz="1000" u="sng">
                          <a:solidFill>
                            <a:schemeClr val="hlink"/>
                          </a:solidFill>
                          <a:latin typeface="Lexend Deca"/>
                          <a:ea typeface="Lexend Deca"/>
                          <a:cs typeface="Lexend Deca"/>
                          <a:sym typeface="Lexend Deca"/>
                          <a:hlinkClick r:id="rId7"/>
                        </a:rPr>
                        <a:t>Building Powerful Numeracy for Middle + High School Students</a:t>
                      </a:r>
                      <a:r>
                        <a:rPr lang="en" sz="1000">
                          <a:latin typeface="Lexend Deca"/>
                          <a:ea typeface="Lexend Deca"/>
                          <a:cs typeface="Lexend Deca"/>
                          <a:sym typeface="Lexend Deca"/>
                        </a:rPr>
                        <a:t> by Pamela Weber Harris (each Math Dept has a copy; problem strings to support building conceptual understanding of fractions and decimals)</a:t>
                      </a:r>
                      <a:endParaRPr sz="1000">
                        <a:latin typeface="Lexend Deca"/>
                        <a:ea typeface="Lexend Deca"/>
                        <a:cs typeface="Lexend Deca"/>
                        <a:sym typeface="Lexend Deca"/>
                      </a:endParaRPr>
                    </a:p>
                    <a:p>
                      <a:pPr indent="0" lvl="0" marL="0" rtl="0" algn="l">
                        <a:spcBef>
                          <a:spcPts val="0"/>
                        </a:spcBef>
                        <a:spcAft>
                          <a:spcPts val="0"/>
                        </a:spcAft>
                        <a:buNone/>
                      </a:pPr>
                      <a:r>
                        <a:t/>
                      </a:r>
                      <a:endParaRPr sz="1000">
                        <a:latin typeface="Lexend Deca"/>
                        <a:ea typeface="Lexend Deca"/>
                        <a:cs typeface="Lexend Deca"/>
                        <a:sym typeface="Lexend Deca"/>
                      </a:endParaRPr>
                    </a:p>
                    <a:p>
                      <a:pPr indent="0" lvl="0" marL="0" rtl="0" algn="l">
                        <a:spcBef>
                          <a:spcPts val="0"/>
                        </a:spcBef>
                        <a:spcAft>
                          <a:spcPts val="0"/>
                        </a:spcAft>
                        <a:buNone/>
                      </a:pPr>
                      <a:r>
                        <a:rPr lang="en" sz="1000" u="sng">
                          <a:solidFill>
                            <a:schemeClr val="hlink"/>
                          </a:solidFill>
                          <a:latin typeface="Lexend Deca"/>
                          <a:ea typeface="Lexend Deca"/>
                          <a:cs typeface="Lexend Deca"/>
                          <a:sym typeface="Lexend Deca"/>
                          <a:hlinkClick r:id="rId8"/>
                        </a:rPr>
                        <a:t>LEAPS and BOUNDS</a:t>
                      </a:r>
                      <a:r>
                        <a:rPr lang="en" sz="1000">
                          <a:latin typeface="Lexend Deca"/>
                          <a:ea typeface="Lexend Deca"/>
                          <a:cs typeface="Lexend Deca"/>
                          <a:sym typeface="Lexend Deca"/>
                        </a:rPr>
                        <a:t> (consult Math Dept / Spec Ed for hard copy) (note: these go to grade 8, so may be useful for some students)</a:t>
                      </a:r>
                      <a:endParaRPr i="1" sz="1000">
                        <a:latin typeface="Lexend Deca"/>
                        <a:ea typeface="Lexend Deca"/>
                        <a:cs typeface="Lexend Deca"/>
                        <a:sym typeface="Lexend Deca"/>
                      </a:endParaRPr>
                    </a:p>
                  </a:txBody>
                  <a:tcPr marT="91425" marB="91425" marR="91425" marL="91425"/>
                </a:tc>
              </a:tr>
            </a:tbl>
          </a:graphicData>
        </a:graphic>
      </p:graphicFrame>
      <p:sp>
        <p:nvSpPr>
          <p:cNvPr id="253" name="Google Shape;253;p49"/>
          <p:cNvSpPr txBox="1"/>
          <p:nvPr>
            <p:ph idx="1" type="body"/>
          </p:nvPr>
        </p:nvSpPr>
        <p:spPr>
          <a:xfrm>
            <a:off x="311700" y="695275"/>
            <a:ext cx="8520600" cy="1061700"/>
          </a:xfrm>
          <a:prstGeom prst="rect">
            <a:avLst/>
          </a:prstGeom>
        </p:spPr>
        <p:txBody>
          <a:bodyPr anchorCtr="0" anchor="t" bIns="91425" lIns="91425" spcFirstLastPara="1" rIns="91425" wrap="square" tIns="91425">
            <a:normAutofit fontScale="62500" lnSpcReduction="10000"/>
          </a:bodyPr>
          <a:lstStyle/>
          <a:p>
            <a:pPr indent="0" lvl="0" marL="0" rtl="0" algn="l">
              <a:spcBef>
                <a:spcPts val="0"/>
              </a:spcBef>
              <a:spcAft>
                <a:spcPts val="0"/>
              </a:spcAft>
              <a:buNone/>
            </a:pPr>
            <a:r>
              <a:rPr lang="en"/>
              <a:t>These resources provide some sample problems and planning tools that can be used with students to develop their understanding.</a:t>
            </a:r>
            <a:endParaRPr/>
          </a:p>
          <a:p>
            <a:pPr indent="0" lvl="0" marL="0" rtl="0" algn="l">
              <a:spcBef>
                <a:spcPts val="1200"/>
              </a:spcBef>
              <a:spcAft>
                <a:spcPts val="1200"/>
              </a:spcAft>
              <a:buNone/>
            </a:pPr>
            <a:r>
              <a:rPr lang="en"/>
              <a:t>Students will benefit from purposeful activities as well as opportunities to discuss and compare their thinking. Practices that encourage students to think - rather than mimic - should be emphasized when using these or any resources.</a:t>
            </a:r>
            <a:endParaRPr/>
          </a:p>
        </p:txBody>
      </p:sp>
      <p:pic>
        <p:nvPicPr>
          <p:cNvPr id="254" name="Google Shape;254;p49"/>
          <p:cNvPicPr preferRelativeResize="0"/>
          <p:nvPr/>
        </p:nvPicPr>
        <p:blipFill>
          <a:blip r:embed="rId9">
            <a:alphaModFix/>
          </a:blip>
          <a:stretch>
            <a:fillRect/>
          </a:stretch>
        </p:blipFill>
        <p:spPr>
          <a:xfrm>
            <a:off x="7319404" y="1792700"/>
            <a:ext cx="1653746" cy="2147723"/>
          </a:xfrm>
          <a:prstGeom prst="rect">
            <a:avLst/>
          </a:prstGeom>
          <a:noFill/>
          <a:ln>
            <a:noFill/>
          </a:ln>
        </p:spPr>
      </p:pic>
      <p:pic>
        <p:nvPicPr>
          <p:cNvPr id="255" name="Google Shape;255;p49"/>
          <p:cNvPicPr preferRelativeResize="0"/>
          <p:nvPr/>
        </p:nvPicPr>
        <p:blipFill>
          <a:blip r:embed="rId10">
            <a:alphaModFix/>
          </a:blip>
          <a:stretch>
            <a:fillRect/>
          </a:stretch>
        </p:blipFill>
        <p:spPr>
          <a:xfrm>
            <a:off x="5507250" y="1792700"/>
            <a:ext cx="1662150" cy="21477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