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y="5143500" cx="9144000"/>
  <p:notesSz cx="6858000" cy="9144000"/>
  <p:embeddedFontLst>
    <p:embeddedFont>
      <p:font typeface="Lato"/>
      <p:regular r:id="rId20"/>
      <p:bold r:id="rId21"/>
      <p:italic r:id="rId22"/>
      <p:boldItalic r:id="rId23"/>
    </p:embeddedFont>
    <p:embeddedFont>
      <p:font typeface="Lexend Deca Black"/>
      <p:bold r:id="rId24"/>
    </p:embeddedFont>
    <p:embeddedFont>
      <p:font typeface="Lexend Deca"/>
      <p:regular r:id="rId25"/>
      <p:bold r:id="rId26"/>
    </p:embeddedFon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DC79CFF-4E88-43FF-B4D3-41CD07676CBC}">
  <a:tblStyle styleId="{1DC79CFF-4E88-43FF-B4D3-41CD07676CB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CA838F6-AE14-48AE-B9FA-B6FAF9FAF8D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regular.fntdata"/><Relationship Id="rId22" Type="http://schemas.openxmlformats.org/officeDocument/2006/relationships/font" Target="fonts/Lato-italic.fntdata"/><Relationship Id="rId21" Type="http://schemas.openxmlformats.org/officeDocument/2006/relationships/font" Target="fonts/Lato-bold.fntdata"/><Relationship Id="rId24" Type="http://schemas.openxmlformats.org/officeDocument/2006/relationships/font" Target="fonts/LexendDecaBlack-bold.fntdata"/><Relationship Id="rId23" Type="http://schemas.openxmlformats.org/officeDocument/2006/relationships/font" Target="fonts/Lato-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LexendDeca-bold.fntdata"/><Relationship Id="rId25" Type="http://schemas.openxmlformats.org/officeDocument/2006/relationships/font" Target="fonts/LexendDeca-regular.fntdata"/><Relationship Id="rId28" Type="http://schemas.openxmlformats.org/officeDocument/2006/relationships/font" Target="fonts/CenturyGothic-bold.fntdata"/><Relationship Id="rId27" Type="http://schemas.openxmlformats.org/officeDocument/2006/relationships/font" Target="fonts/CenturyGothic-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CenturyGothic-italic.fntdata"/><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font" Target="fonts/CenturyGothic-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07a34537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07a34537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100923ee7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100923ee7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06803472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06803472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1100923ee7_3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1100923ee7_3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0de306a6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0de306a6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068034722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068034722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07f66fe4cf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07f66fe4c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07f66fe4cf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07f66fe4cf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07f66fe4cf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07f66fe4cf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07f66fe4c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07f66fe4c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07f66fe4cf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07f66fe4c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07f66fe4c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07f66fe4c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114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114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114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50" name="Shape 50"/>
        <p:cNvGrpSpPr/>
        <p:nvPr/>
      </p:nvGrpSpPr>
      <p:grpSpPr>
        <a:xfrm>
          <a:off x="0" y="0"/>
          <a:ext cx="0" cy="0"/>
          <a:chOff x="0" y="0"/>
          <a:chExt cx="0" cy="0"/>
        </a:xfrm>
      </p:grpSpPr>
      <p:sp>
        <p:nvSpPr>
          <p:cNvPr id="51" name="Google Shape;51;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 name="Google Shape;52;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0" name="Google Shape;60;p1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exend Deca"/>
              <a:buNone/>
              <a:defRPr>
                <a:latin typeface="Lexend Deca"/>
                <a:ea typeface="Lexend Deca"/>
                <a:cs typeface="Lexend Deca"/>
                <a:sym typeface="Lexend Deca"/>
              </a:defRPr>
            </a:lvl1pPr>
            <a:lvl2pPr lvl="1" rtl="0">
              <a:spcBef>
                <a:spcPts val="0"/>
              </a:spcBef>
              <a:spcAft>
                <a:spcPts val="0"/>
              </a:spcAft>
              <a:buSzPts val="2800"/>
              <a:buFont typeface="Lexend Deca"/>
              <a:buNone/>
              <a:defRPr>
                <a:latin typeface="Lexend Deca"/>
                <a:ea typeface="Lexend Deca"/>
                <a:cs typeface="Lexend Deca"/>
                <a:sym typeface="Lexend Deca"/>
              </a:defRPr>
            </a:lvl2pPr>
            <a:lvl3pPr lvl="2" rtl="0">
              <a:spcBef>
                <a:spcPts val="0"/>
              </a:spcBef>
              <a:spcAft>
                <a:spcPts val="0"/>
              </a:spcAft>
              <a:buSzPts val="2800"/>
              <a:buFont typeface="Lexend Deca"/>
              <a:buNone/>
              <a:defRPr>
                <a:latin typeface="Lexend Deca"/>
                <a:ea typeface="Lexend Deca"/>
                <a:cs typeface="Lexend Deca"/>
                <a:sym typeface="Lexend Deca"/>
              </a:defRPr>
            </a:lvl3pPr>
            <a:lvl4pPr lvl="3" rtl="0">
              <a:spcBef>
                <a:spcPts val="0"/>
              </a:spcBef>
              <a:spcAft>
                <a:spcPts val="0"/>
              </a:spcAft>
              <a:buSzPts val="2800"/>
              <a:buFont typeface="Lexend Deca"/>
              <a:buNone/>
              <a:defRPr>
                <a:latin typeface="Lexend Deca"/>
                <a:ea typeface="Lexend Deca"/>
                <a:cs typeface="Lexend Deca"/>
                <a:sym typeface="Lexend Deca"/>
              </a:defRPr>
            </a:lvl4pPr>
            <a:lvl5pPr lvl="4" rtl="0">
              <a:spcBef>
                <a:spcPts val="0"/>
              </a:spcBef>
              <a:spcAft>
                <a:spcPts val="0"/>
              </a:spcAft>
              <a:buSzPts val="2800"/>
              <a:buFont typeface="Lexend Deca"/>
              <a:buNone/>
              <a:defRPr>
                <a:latin typeface="Lexend Deca"/>
                <a:ea typeface="Lexend Deca"/>
                <a:cs typeface="Lexend Deca"/>
                <a:sym typeface="Lexend Deca"/>
              </a:defRPr>
            </a:lvl5pPr>
            <a:lvl6pPr lvl="5" rtl="0">
              <a:spcBef>
                <a:spcPts val="0"/>
              </a:spcBef>
              <a:spcAft>
                <a:spcPts val="0"/>
              </a:spcAft>
              <a:buSzPts val="2800"/>
              <a:buFont typeface="Lexend Deca"/>
              <a:buNone/>
              <a:defRPr>
                <a:latin typeface="Lexend Deca"/>
                <a:ea typeface="Lexend Deca"/>
                <a:cs typeface="Lexend Deca"/>
                <a:sym typeface="Lexend Deca"/>
              </a:defRPr>
            </a:lvl6pPr>
            <a:lvl7pPr lvl="6" rtl="0">
              <a:spcBef>
                <a:spcPts val="0"/>
              </a:spcBef>
              <a:spcAft>
                <a:spcPts val="0"/>
              </a:spcAft>
              <a:buSzPts val="2800"/>
              <a:buFont typeface="Lexend Deca"/>
              <a:buNone/>
              <a:defRPr>
                <a:latin typeface="Lexend Deca"/>
                <a:ea typeface="Lexend Deca"/>
                <a:cs typeface="Lexend Deca"/>
                <a:sym typeface="Lexend Deca"/>
              </a:defRPr>
            </a:lvl7pPr>
            <a:lvl8pPr lvl="7" rtl="0">
              <a:spcBef>
                <a:spcPts val="0"/>
              </a:spcBef>
              <a:spcAft>
                <a:spcPts val="0"/>
              </a:spcAft>
              <a:buSzPts val="2800"/>
              <a:buFont typeface="Lexend Deca"/>
              <a:buNone/>
              <a:defRPr>
                <a:latin typeface="Lexend Deca"/>
                <a:ea typeface="Lexend Deca"/>
                <a:cs typeface="Lexend Deca"/>
                <a:sym typeface="Lexend Deca"/>
              </a:defRPr>
            </a:lvl8pPr>
            <a:lvl9pPr lvl="8" rtl="0">
              <a:spcBef>
                <a:spcPts val="0"/>
              </a:spcBef>
              <a:spcAft>
                <a:spcPts val="0"/>
              </a:spcAft>
              <a:buSzPts val="2800"/>
              <a:buFont typeface="Lexend Deca"/>
              <a:buNone/>
              <a:defRPr>
                <a:latin typeface="Lexend Deca"/>
                <a:ea typeface="Lexend Deca"/>
                <a:cs typeface="Lexend Deca"/>
                <a:sym typeface="Lexend Deca"/>
              </a:defRPr>
            </a:lvl9pPr>
          </a:lstStyle>
          <a:p/>
        </p:txBody>
      </p:sp>
      <p:sp>
        <p:nvSpPr>
          <p:cNvPr id="67" name="Google Shape;6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Lexend Deca"/>
              <a:buChar char="●"/>
              <a:defRPr>
                <a:latin typeface="Lexend Deca"/>
                <a:ea typeface="Lexend Deca"/>
                <a:cs typeface="Lexend Deca"/>
                <a:sym typeface="Lexend Deca"/>
              </a:defRPr>
            </a:lvl1pPr>
            <a:lvl2pPr indent="-317500" lvl="1" marL="914400" rtl="0">
              <a:spcBef>
                <a:spcPts val="0"/>
              </a:spcBef>
              <a:spcAft>
                <a:spcPts val="0"/>
              </a:spcAft>
              <a:buSzPts val="1400"/>
              <a:buFont typeface="Lexend Deca"/>
              <a:buChar char="○"/>
              <a:defRPr>
                <a:latin typeface="Lexend Deca"/>
                <a:ea typeface="Lexend Deca"/>
                <a:cs typeface="Lexend Deca"/>
                <a:sym typeface="Lexend Deca"/>
              </a:defRPr>
            </a:lvl2pPr>
            <a:lvl3pPr indent="-317500" lvl="2" marL="1371600" rtl="0">
              <a:spcBef>
                <a:spcPts val="0"/>
              </a:spcBef>
              <a:spcAft>
                <a:spcPts val="0"/>
              </a:spcAft>
              <a:buSzPts val="1400"/>
              <a:buFont typeface="Lexend Deca"/>
              <a:buChar char="■"/>
              <a:defRPr>
                <a:latin typeface="Lexend Deca"/>
                <a:ea typeface="Lexend Deca"/>
                <a:cs typeface="Lexend Deca"/>
                <a:sym typeface="Lexend Deca"/>
              </a:defRPr>
            </a:lvl3pPr>
            <a:lvl4pPr indent="-317500" lvl="3" marL="1828800" rtl="0">
              <a:spcBef>
                <a:spcPts val="0"/>
              </a:spcBef>
              <a:spcAft>
                <a:spcPts val="0"/>
              </a:spcAft>
              <a:buSzPts val="1400"/>
              <a:buFont typeface="Lexend Deca"/>
              <a:buChar char="●"/>
              <a:defRPr>
                <a:latin typeface="Lexend Deca"/>
                <a:ea typeface="Lexend Deca"/>
                <a:cs typeface="Lexend Deca"/>
                <a:sym typeface="Lexend Deca"/>
              </a:defRPr>
            </a:lvl4pPr>
            <a:lvl5pPr indent="-317500" lvl="4" marL="2286000" rtl="0">
              <a:spcBef>
                <a:spcPts val="0"/>
              </a:spcBef>
              <a:spcAft>
                <a:spcPts val="0"/>
              </a:spcAft>
              <a:buSzPts val="1400"/>
              <a:buFont typeface="Lexend Deca"/>
              <a:buChar char="○"/>
              <a:defRPr>
                <a:latin typeface="Lexend Deca"/>
                <a:ea typeface="Lexend Deca"/>
                <a:cs typeface="Lexend Deca"/>
                <a:sym typeface="Lexend Deca"/>
              </a:defRPr>
            </a:lvl5pPr>
            <a:lvl6pPr indent="-317500" lvl="5" marL="2743200" rtl="0">
              <a:spcBef>
                <a:spcPts val="0"/>
              </a:spcBef>
              <a:spcAft>
                <a:spcPts val="0"/>
              </a:spcAft>
              <a:buSzPts val="1400"/>
              <a:buFont typeface="Lexend Deca"/>
              <a:buChar char="■"/>
              <a:defRPr>
                <a:latin typeface="Lexend Deca"/>
                <a:ea typeface="Lexend Deca"/>
                <a:cs typeface="Lexend Deca"/>
                <a:sym typeface="Lexend Deca"/>
              </a:defRPr>
            </a:lvl6pPr>
            <a:lvl7pPr indent="-317500" lvl="6" marL="3200400" rtl="0">
              <a:spcBef>
                <a:spcPts val="0"/>
              </a:spcBef>
              <a:spcAft>
                <a:spcPts val="0"/>
              </a:spcAft>
              <a:buSzPts val="1400"/>
              <a:buFont typeface="Lexend Deca"/>
              <a:buChar char="●"/>
              <a:defRPr>
                <a:latin typeface="Lexend Deca"/>
                <a:ea typeface="Lexend Deca"/>
                <a:cs typeface="Lexend Deca"/>
                <a:sym typeface="Lexend Deca"/>
              </a:defRPr>
            </a:lvl7pPr>
            <a:lvl8pPr indent="-317500" lvl="7" marL="3657600" rtl="0">
              <a:spcBef>
                <a:spcPts val="0"/>
              </a:spcBef>
              <a:spcAft>
                <a:spcPts val="0"/>
              </a:spcAft>
              <a:buSzPts val="1400"/>
              <a:buFont typeface="Lexend Deca"/>
              <a:buChar char="○"/>
              <a:defRPr>
                <a:latin typeface="Lexend Deca"/>
                <a:ea typeface="Lexend Deca"/>
                <a:cs typeface="Lexend Deca"/>
                <a:sym typeface="Lexend Deca"/>
              </a:defRPr>
            </a:lvl8pPr>
            <a:lvl9pPr indent="-317500" lvl="8" marL="4114800" rtl="0">
              <a:spcBef>
                <a:spcPts val="0"/>
              </a:spcBef>
              <a:spcAft>
                <a:spcPts val="0"/>
              </a:spcAft>
              <a:buSzPts val="1400"/>
              <a:buFont typeface="Lexend Deca"/>
              <a:buChar char="■"/>
              <a:defRPr>
                <a:latin typeface="Lexend Deca"/>
                <a:ea typeface="Lexend Deca"/>
                <a:cs typeface="Lexend Deca"/>
                <a:sym typeface="Lexend Deca"/>
              </a:defRPr>
            </a:lvl9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 name="Google Shape;71;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2" name="Google Shape;72;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9" name="Google Shape;79;p2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3" name="Google Shape;83;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7" name="Google Shape;87;p2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8" name="Google Shape;88;p2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5" name="Google Shape;95;p2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9" name="Shape 99"/>
        <p:cNvGrpSpPr/>
        <p:nvPr/>
      </p:nvGrpSpPr>
      <p:grpSpPr>
        <a:xfrm>
          <a:off x="0" y="0"/>
          <a:ext cx="0" cy="0"/>
          <a:chOff x="0" y="0"/>
          <a:chExt cx="0" cy="0"/>
        </a:xfrm>
      </p:grpSpPr>
      <p:sp>
        <p:nvSpPr>
          <p:cNvPr id="100" name="Google Shape;100;p26"/>
          <p:cNvSpPr txBox="1"/>
          <p:nvPr>
            <p:ph type="title"/>
          </p:nvPr>
        </p:nvSpPr>
        <p:spPr>
          <a:xfrm>
            <a:off x="546100" y="133350"/>
            <a:ext cx="8039100" cy="1285800"/>
          </a:xfrm>
          <a:prstGeom prst="rect">
            <a:avLst/>
          </a:prstGeom>
          <a:noFill/>
          <a:ln>
            <a:noFill/>
          </a:ln>
        </p:spPr>
        <p:txBody>
          <a:bodyPr anchorCtr="0" anchor="ctr"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 name="Google Shape;101;p26"/>
          <p:cNvSpPr txBox="1"/>
          <p:nvPr>
            <p:ph idx="1" type="body"/>
          </p:nvPr>
        </p:nvSpPr>
        <p:spPr>
          <a:xfrm>
            <a:off x="546100" y="1457325"/>
            <a:ext cx="8039100" cy="3019500"/>
          </a:xfrm>
          <a:prstGeom prst="rect">
            <a:avLst/>
          </a:prstGeom>
          <a:noFill/>
          <a:ln>
            <a:noFill/>
          </a:ln>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solidFill>
                  <a:srgbClr val="4C4A40"/>
                </a:solidFill>
              </a:defRPr>
            </a:lvl1pPr>
            <a:lvl2pPr indent="-317500" lvl="1" marL="914400" rtl="0">
              <a:spcBef>
                <a:spcPts val="1200"/>
              </a:spcBef>
              <a:spcAft>
                <a:spcPts val="0"/>
              </a:spcAft>
              <a:buSzPts val="1400"/>
              <a:buChar char="○"/>
              <a:defRPr>
                <a:solidFill>
                  <a:srgbClr val="4C4A40"/>
                </a:solidFill>
              </a:defRPr>
            </a:lvl2pPr>
            <a:lvl3pPr indent="-317500" lvl="2" marL="1371600" rtl="0">
              <a:spcBef>
                <a:spcPts val="1200"/>
              </a:spcBef>
              <a:spcAft>
                <a:spcPts val="0"/>
              </a:spcAft>
              <a:buSzPts val="1400"/>
              <a:buChar char="■"/>
              <a:defRPr>
                <a:solidFill>
                  <a:srgbClr val="4C4A40"/>
                </a:solidFill>
              </a:defRPr>
            </a:lvl3pPr>
            <a:lvl4pPr indent="-317500" lvl="3" marL="1828800" rtl="0">
              <a:spcBef>
                <a:spcPts val="1200"/>
              </a:spcBef>
              <a:spcAft>
                <a:spcPts val="0"/>
              </a:spcAft>
              <a:buSzPts val="1400"/>
              <a:buChar char="●"/>
              <a:defRPr>
                <a:solidFill>
                  <a:srgbClr val="4C4A40"/>
                </a:solidFill>
              </a:defRPr>
            </a:lvl4pPr>
            <a:lvl5pPr indent="-317500" lvl="4" marL="2286000" rtl="0">
              <a:spcBef>
                <a:spcPts val="1200"/>
              </a:spcBef>
              <a:spcAft>
                <a:spcPts val="0"/>
              </a:spcAft>
              <a:buSzPts val="1400"/>
              <a:buChar char="○"/>
              <a:defRPr>
                <a:solidFill>
                  <a:srgbClr val="4C4A40"/>
                </a:solidFill>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1.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14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docs.google.com/spreadsheets/d/1Kgzg3dDgH2r8-RlEAjr6giQHHR9TqlQnLuTrXj8DpPA/edit#gid=1988919234" TargetMode="External"/><Relationship Id="rId4" Type="http://schemas.openxmlformats.org/officeDocument/2006/relationships/hyperlink" Target="https://docs.google.com/spreadsheets/d/1Kgzg3dDgH2r8-RlEAjr6giQHHR9TqlQnLuTrXj8DpPA/edit#gid=1988919234" TargetMode="External"/><Relationship Id="rId5" Type="http://schemas.openxmlformats.org/officeDocument/2006/relationships/slide" Target="/ppt/slides/slide7.xml"/><Relationship Id="rId6" Type="http://schemas.openxmlformats.org/officeDocument/2006/relationships/slide" Target="/ppt/slides/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hyperlink" Target="https://mathigon.org/polypa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hyperlink" Target="https://sites.google.com/wrdsb.ca/mth1w/centering-students/small-group-instruction" TargetMode="External"/><Relationship Id="rId4" Type="http://schemas.openxmlformats.org/officeDocument/2006/relationships/slide" Target="/ppt/slides/slide11.xml"/><Relationship Id="rId5" Type="http://schemas.openxmlformats.org/officeDocument/2006/relationships/hyperlink" Target="https://www.mathisfigureoutable.com/ps" TargetMode="External"/><Relationship Id="rId6"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hyperlink" Target="https://mathigon.org/task/balance-scale-polypads" TargetMode="External"/><Relationship Id="rId4" Type="http://schemas.openxmlformats.org/officeDocument/2006/relationships/hyperlink" Target="https://mathsbot.com/manipulatives/tiles" TargetMode="External"/><Relationship Id="rId5" Type="http://schemas.openxmlformats.org/officeDocument/2006/relationships/hyperlink" Target="https://www.mathisfigureoutable.com/algebra-problem-strings" TargetMode="External"/></Relationships>
</file>

<file path=ppt/slides/_rels/slide12.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hyperlink" Target="https://www.mathisfigureoutable.com/algebra-problem-strings" TargetMode="External"/><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www.edugains.ca/resourcesMath/CE/LessonsSupports/GapClosing/NumberSense_Int-Senior/6-AlgebraicExp_FG_IS.pdf" TargetMode="External"/><Relationship Id="rId4" Type="http://schemas.openxmlformats.org/officeDocument/2006/relationships/hyperlink" Target="http://www.edugains.ca/resourcesMath/CE/LessonsSupports/GapClosing/NumberSense_Int-Senior/6-AlgebraicExp_FG_IS.pdf" TargetMode="External"/><Relationship Id="rId9" Type="http://schemas.openxmlformats.org/officeDocument/2006/relationships/hyperlink" Target="https://school.nelson.com/leaps-and-bounds/" TargetMode="External"/><Relationship Id="rId5" Type="http://schemas.openxmlformats.org/officeDocument/2006/relationships/hyperlink" Target="http://www.edugains.ca/resourcesMath/CE/LessonsSupports/GapClosing/NumberSense_Int-Senior/6-AlgebraicExp_FG_IS.pdf" TargetMode="External"/><Relationship Id="rId6" Type="http://schemas.openxmlformats.org/officeDocument/2006/relationships/hyperlink" Target="http://www.edugains.ca/resourcesMath/CE/LessonsSupports/GapClosing/NumberSense_Int-Senior/6-AlgebraicExp_SB_IS.pdf" TargetMode="External"/><Relationship Id="rId7" Type="http://schemas.openxmlformats.org/officeDocument/2006/relationships/hyperlink" Target="http://www.edugains.ca/resourcesMath/CE/LessonsSupports/GapClosing/NumberSense_Int-Senior/7-SolvingEquations_FG_IS.pdf" TargetMode="External"/><Relationship Id="rId8" Type="http://schemas.openxmlformats.org/officeDocument/2006/relationships/hyperlink" Target="http://www.edugains.ca/resourcesMath/CE/LessonsSupports/GapClosing/NumberSense_Int-Senior/7-SolvingEquations_SB_IS.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105" name="Shape 105"/>
        <p:cNvGrpSpPr/>
        <p:nvPr/>
      </p:nvGrpSpPr>
      <p:grpSpPr>
        <a:xfrm>
          <a:off x="0" y="0"/>
          <a:ext cx="0" cy="0"/>
          <a:chOff x="0" y="0"/>
          <a:chExt cx="0" cy="0"/>
        </a:xfrm>
      </p:grpSpPr>
      <p:sp>
        <p:nvSpPr>
          <p:cNvPr id="106" name="Google Shape;106;p2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500">
                <a:latin typeface="Lexend Deca Black"/>
                <a:ea typeface="Lexend Deca Black"/>
                <a:cs typeface="Lexend Deca Black"/>
                <a:sym typeface="Lexend Deca Black"/>
              </a:rPr>
              <a:t>MTH1W</a:t>
            </a:r>
            <a:endParaRPr sz="4500">
              <a:latin typeface="Lexend Deca Black"/>
              <a:ea typeface="Lexend Deca Black"/>
              <a:cs typeface="Lexend Deca Black"/>
              <a:sym typeface="Lexend Deca Black"/>
            </a:endParaRPr>
          </a:p>
          <a:p>
            <a:pPr indent="0" lvl="0" marL="0" rtl="0" algn="ctr">
              <a:spcBef>
                <a:spcPts val="0"/>
              </a:spcBef>
              <a:spcAft>
                <a:spcPts val="0"/>
              </a:spcAft>
              <a:buNone/>
            </a:pPr>
            <a:r>
              <a:rPr lang="en" sz="4500">
                <a:latin typeface="Lexend Deca Black"/>
                <a:ea typeface="Lexend Deca Black"/>
                <a:cs typeface="Lexend Deca Black"/>
                <a:sym typeface="Lexend Deca Black"/>
              </a:rPr>
              <a:t>Diagnostic Thinking Task</a:t>
            </a:r>
            <a:endParaRPr sz="4500">
              <a:latin typeface="Lexend Deca Black"/>
              <a:ea typeface="Lexend Deca Black"/>
              <a:cs typeface="Lexend Deca Black"/>
              <a:sym typeface="Lexend Deca Black"/>
            </a:endParaRPr>
          </a:p>
        </p:txBody>
      </p:sp>
      <p:sp>
        <p:nvSpPr>
          <p:cNvPr id="107" name="Google Shape;107;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Lexend Deca"/>
                <a:ea typeface="Lexend Deca"/>
                <a:cs typeface="Lexend Deca"/>
                <a:sym typeface="Lexend Deca"/>
              </a:rPr>
              <a:t>Algebra</a:t>
            </a:r>
            <a:endParaRPr b="1" sz="2400">
              <a:latin typeface="Lexend Deca"/>
              <a:ea typeface="Lexend Deca"/>
              <a:cs typeface="Lexend Deca"/>
              <a:sym typeface="Lexend Dec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111" name="Shape 111"/>
        <p:cNvGrpSpPr/>
        <p:nvPr/>
      </p:nvGrpSpPr>
      <p:grpSpPr>
        <a:xfrm>
          <a:off x="0" y="0"/>
          <a:ext cx="0" cy="0"/>
          <a:chOff x="0" y="0"/>
          <a:chExt cx="0" cy="0"/>
        </a:xfrm>
      </p:grpSpPr>
      <p:sp>
        <p:nvSpPr>
          <p:cNvPr id="112" name="Google Shape;112;p28"/>
          <p:cNvSpPr txBox="1"/>
          <p:nvPr>
            <p:ph type="title"/>
          </p:nvPr>
        </p:nvSpPr>
        <p:spPr>
          <a:xfrm>
            <a:off x="311700" y="1402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Lexend Deca"/>
                <a:ea typeface="Lexend Deca"/>
                <a:cs typeface="Lexend Deca"/>
                <a:sym typeface="Lexend Deca"/>
              </a:rPr>
              <a:t>Teacher Notes</a:t>
            </a:r>
            <a:endParaRPr b="1">
              <a:latin typeface="Lexend Deca"/>
              <a:ea typeface="Lexend Deca"/>
              <a:cs typeface="Lexend Deca"/>
              <a:sym typeface="Lexend Deca"/>
            </a:endParaRPr>
          </a:p>
        </p:txBody>
      </p:sp>
      <p:sp>
        <p:nvSpPr>
          <p:cNvPr id="113" name="Google Shape;113;p28"/>
          <p:cNvSpPr txBox="1"/>
          <p:nvPr>
            <p:ph idx="1" type="body"/>
          </p:nvPr>
        </p:nvSpPr>
        <p:spPr>
          <a:xfrm>
            <a:off x="399300" y="712925"/>
            <a:ext cx="8345400" cy="4243800"/>
          </a:xfrm>
          <a:prstGeom prst="rect">
            <a:avLst/>
          </a:prstGeom>
          <a:solidFill>
            <a:schemeClr val="lt1"/>
          </a:solidFill>
          <a:ln cap="flat" cmpd="sng" w="2857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latin typeface="Lexend Deca"/>
                <a:ea typeface="Lexend Deca"/>
                <a:cs typeface="Lexend Deca"/>
                <a:sym typeface="Lexend Deca"/>
              </a:rPr>
              <a:t>FACILITATING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Slides with a grey background should not be shown to students. </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The purpose of this diagnostic is to learn more about what students recall and what their comfort level is with various concepts. This is NOT a test.</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It is HIGHLY recommended that this tool be used in the following ways:</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Provide 1-3 problems to students at a time for a short part of the period</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about what they remember - this is NOT a reflection on them</a:t>
            </a:r>
            <a:endParaRPr sz="900">
              <a:latin typeface="Lexend Deca"/>
              <a:ea typeface="Lexend Deca"/>
              <a:cs typeface="Lexend Deca"/>
              <a:sym typeface="Lexend Deca"/>
            </a:endParaRPr>
          </a:p>
          <a:p>
            <a:pPr indent="-285750" lvl="0" marL="457200" rtl="0" algn="l">
              <a:lnSpc>
                <a:spcPct val="100000"/>
              </a:lnSpc>
              <a:spcBef>
                <a:spcPts val="600"/>
              </a:spcBef>
              <a:spcAft>
                <a:spcPts val="0"/>
              </a:spcAft>
              <a:buSzPts val="900"/>
              <a:buFont typeface="Lexend Deca"/>
              <a:buChar char="●"/>
            </a:pPr>
            <a:r>
              <a:rPr lang="en" sz="900">
                <a:latin typeface="Lexend Deca"/>
                <a:ea typeface="Lexend Deca"/>
                <a:cs typeface="Lexend Deca"/>
                <a:sym typeface="Lexend Deca"/>
              </a:rPr>
              <a:t>Emphasize that you want to learn how they think, so the visuals and explanations they give for their thinking will be really helpful to you</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Paper Approach</a:t>
            </a:r>
            <a:r>
              <a:rPr lang="en" sz="900">
                <a:latin typeface="Lexend Deca"/>
                <a:ea typeface="Lexend Deca"/>
                <a:cs typeface="Lexend Deca"/>
                <a:sym typeface="Lexend Deca"/>
              </a:rPr>
              <a:t>: Provide each student with a paper copy of the selected questions (e.g., slides 3-4 on the first day and slides 5 and 6 on the next). </a:t>
            </a:r>
            <a:r>
              <a:rPr lang="en" sz="900">
                <a:solidFill>
                  <a:srgbClr val="FF0000"/>
                </a:solidFill>
                <a:latin typeface="Lexend Deca"/>
                <a:ea typeface="Lexend Deca"/>
                <a:cs typeface="Lexend Deca"/>
                <a:sym typeface="Lexend Deca"/>
              </a:rPr>
              <a:t>Make physical algebra tiles available to students.</a:t>
            </a:r>
            <a:endParaRPr sz="900">
              <a:solidFill>
                <a:srgbClr val="FF0000"/>
              </a:solidFill>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Digital Approach</a:t>
            </a:r>
            <a:r>
              <a:rPr lang="en" sz="900">
                <a:latin typeface="Lexend Deca"/>
                <a:ea typeface="Lexend Deca"/>
                <a:cs typeface="Lexend Deca"/>
                <a:sym typeface="Lexend Deca"/>
              </a:rPr>
              <a:t>: Provide students with a copy of the slides (only the problem slides) via Google Classroom or your VLE. Have students show their thinking digitally or by inserting pictures onto the slides. If necessary, </a:t>
            </a:r>
            <a:r>
              <a:rPr lang="en" sz="900">
                <a:latin typeface="Lexend Deca"/>
                <a:ea typeface="Lexend Deca"/>
                <a:cs typeface="Lexend Deca"/>
                <a:sym typeface="Lexend Deca"/>
              </a:rPr>
              <a:t>describe how to use the algebra tiles: You can duplicate (CTRL D or CMD D) relevant tiles and move them around the slide.</a:t>
            </a:r>
            <a:endParaRPr sz="900">
              <a:latin typeface="Lexend Deca"/>
              <a:ea typeface="Lexend Deca"/>
              <a:cs typeface="Lexend Deca"/>
              <a:sym typeface="Lexend Deca"/>
            </a:endParaRPr>
          </a:p>
          <a:p>
            <a:pPr indent="0" lvl="0" marL="0" rtl="0" algn="l">
              <a:lnSpc>
                <a:spcPct val="100000"/>
              </a:lnSpc>
              <a:spcBef>
                <a:spcPts val="600"/>
              </a:spcBef>
              <a:spcAft>
                <a:spcPts val="0"/>
              </a:spcAft>
              <a:buClr>
                <a:schemeClr val="dk1"/>
              </a:buClr>
              <a:buSzPts val="1100"/>
              <a:buFont typeface="Arial"/>
              <a:buNone/>
            </a:pPr>
            <a:r>
              <a:rPr lang="en" sz="900">
                <a:latin typeface="Lexend Deca"/>
                <a:ea typeface="Lexend Deca"/>
                <a:cs typeface="Lexend Deca"/>
                <a:sym typeface="Lexend Deca"/>
              </a:rPr>
              <a:t>For either approach, circulate / give students the explicit option of verbally explaining/showing their thinking to you instead of recording it on paper. Avoid confusion based on running the technology. Sometimes paper / writing by hand on a whiteboard can give you more information than trying to figure out how to do something with the technology. Make notes about observations to use for future record-keeping.</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ASSESSING THE DIAGNOSTIC:</a:t>
            </a:r>
            <a:endParaRPr b="1" sz="900">
              <a:latin typeface="Lexend Deca"/>
              <a:ea typeface="Lexend Deca"/>
              <a:cs typeface="Lexend Deca"/>
              <a:sym typeface="Lexend Deca"/>
            </a:endParaRPr>
          </a:p>
          <a:p>
            <a:pPr indent="0" lvl="0" marL="0" rtl="0" algn="l">
              <a:lnSpc>
                <a:spcPct val="100000"/>
              </a:lnSpc>
              <a:spcBef>
                <a:spcPts val="600"/>
              </a:spcBef>
              <a:spcAft>
                <a:spcPts val="0"/>
              </a:spcAft>
              <a:buNone/>
            </a:pPr>
            <a:r>
              <a:rPr lang="en" sz="900">
                <a:latin typeface="Lexend Deca"/>
                <a:ea typeface="Lexend Deca"/>
                <a:cs typeface="Lexend Deca"/>
                <a:sym typeface="Lexend Deca"/>
              </a:rPr>
              <a:t>Observe where students have difficulty and make notes on the </a:t>
            </a:r>
            <a:r>
              <a:rPr b="1" lang="en" sz="900" u="sng">
                <a:solidFill>
                  <a:schemeClr val="hlink"/>
                </a:solidFill>
                <a:latin typeface="Lexend Deca"/>
                <a:ea typeface="Lexend Deca"/>
                <a:cs typeface="Lexend Deca"/>
                <a:sym typeface="Lexend Deca"/>
                <a:hlinkClick r:id="rId3"/>
              </a:rPr>
              <a:t>MTH1W Developmental Continuum</a:t>
            </a:r>
            <a:r>
              <a:rPr b="1" lang="en" sz="900" u="sng">
                <a:solidFill>
                  <a:schemeClr val="hlink"/>
                </a:solidFill>
                <a:latin typeface="Lexend Deca"/>
                <a:ea typeface="Lexend Deca"/>
                <a:cs typeface="Lexend Deca"/>
                <a:sym typeface="Lexend Deca"/>
                <a:hlinkClick r:id="rId4"/>
              </a:rPr>
              <a:t> (Algebra tab)</a:t>
            </a:r>
            <a:r>
              <a:rPr lang="en" sz="900">
                <a:latin typeface="Lexend Deca"/>
                <a:ea typeface="Lexend Deca"/>
                <a:cs typeface="Lexend Deca"/>
                <a:sym typeface="Lexend Deca"/>
              </a:rPr>
              <a:t> for each student. Use the </a:t>
            </a:r>
            <a:r>
              <a:rPr lang="en" sz="900" u="sng">
                <a:solidFill>
                  <a:schemeClr val="hlink"/>
                </a:solidFill>
                <a:latin typeface="Lexend Deca"/>
                <a:ea typeface="Lexend Deca"/>
                <a:cs typeface="Lexend Deca"/>
                <a:sym typeface="Lexend Deca"/>
                <a:hlinkClick action="ppaction://hlinksldjump" r:id="rId5"/>
              </a:rPr>
              <a:t>look fors</a:t>
            </a:r>
            <a:r>
              <a:rPr lang="en" sz="900">
                <a:latin typeface="Lexend Deca"/>
                <a:ea typeface="Lexend Deca"/>
                <a:cs typeface="Lexend Deca"/>
                <a:sym typeface="Lexend Deca"/>
              </a:rPr>
              <a:t> to help guide your observations. These notes will help you identify what you can reteach to close gaps in skills and concepts, differentiate instruction as needed, and provide intervention.</a:t>
            </a:r>
            <a:endParaRPr sz="900">
              <a:latin typeface="Lexend Deca"/>
              <a:ea typeface="Lexend Deca"/>
              <a:cs typeface="Lexend Deca"/>
              <a:sym typeface="Lexend Deca"/>
            </a:endParaRPr>
          </a:p>
          <a:p>
            <a:pPr indent="0" lvl="0" marL="0" rtl="0" algn="l">
              <a:lnSpc>
                <a:spcPct val="100000"/>
              </a:lnSpc>
              <a:spcBef>
                <a:spcPts val="600"/>
              </a:spcBef>
              <a:spcAft>
                <a:spcPts val="0"/>
              </a:spcAft>
              <a:buNone/>
            </a:pPr>
            <a:r>
              <a:rPr b="1" lang="en" sz="900">
                <a:latin typeface="Lexend Deca"/>
                <a:ea typeface="Lexend Deca"/>
                <a:cs typeface="Lexend Deca"/>
                <a:sym typeface="Lexend Deca"/>
              </a:rPr>
              <a:t>FOLLOW-UP STRATEGIES AND RESOURCES</a:t>
            </a:r>
            <a:endParaRPr b="1" sz="900">
              <a:latin typeface="Lexend Deca"/>
              <a:ea typeface="Lexend Deca"/>
              <a:cs typeface="Lexend Deca"/>
              <a:sym typeface="Lexend Deca"/>
            </a:endParaRPr>
          </a:p>
          <a:p>
            <a:pPr indent="0" lvl="0" marL="0" rtl="0" algn="l">
              <a:lnSpc>
                <a:spcPct val="100000"/>
              </a:lnSpc>
              <a:spcBef>
                <a:spcPts val="600"/>
              </a:spcBef>
              <a:spcAft>
                <a:spcPts val="600"/>
              </a:spcAft>
              <a:buNone/>
            </a:pPr>
            <a:r>
              <a:rPr lang="en" sz="900">
                <a:latin typeface="Lexend Deca"/>
                <a:ea typeface="Lexend Deca"/>
                <a:cs typeface="Lexend Deca"/>
                <a:sym typeface="Lexend Deca"/>
              </a:rPr>
              <a:t>Suggestions for how to differentiate instruction, close gaps and skills and provide intervention are provided </a:t>
            </a:r>
            <a:r>
              <a:rPr lang="en" sz="900" u="sng">
                <a:solidFill>
                  <a:schemeClr val="hlink"/>
                </a:solidFill>
                <a:latin typeface="Lexend Deca"/>
                <a:ea typeface="Lexend Deca"/>
                <a:cs typeface="Lexend Deca"/>
                <a:sym typeface="Lexend Deca"/>
                <a:hlinkClick action="ppaction://hlinksldjump" r:id="rId6"/>
              </a:rPr>
              <a:t>here</a:t>
            </a:r>
            <a:r>
              <a:rPr lang="en" sz="900">
                <a:latin typeface="Lexend Deca"/>
                <a:ea typeface="Lexend Deca"/>
                <a:cs typeface="Lexend Deca"/>
                <a:sym typeface="Lexend Deca"/>
              </a:rPr>
              <a:t>.</a:t>
            </a:r>
            <a:endParaRPr sz="900">
              <a:latin typeface="Lexend Deca"/>
              <a:ea typeface="Lexend Deca"/>
              <a:cs typeface="Lexend Deca"/>
              <a:sym typeface="Lexend Dec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9"/>
          <p:cNvSpPr txBox="1"/>
          <p:nvPr>
            <p:ph type="title"/>
          </p:nvPr>
        </p:nvSpPr>
        <p:spPr>
          <a:xfrm>
            <a:off x="311700" y="342625"/>
            <a:ext cx="8520600" cy="5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Here are figures 1, 2 and 3 of a visual pattern. What would figures 0, 4 and 5 look like?</a:t>
            </a:r>
            <a:endParaRPr sz="1520">
              <a:latin typeface="Lexend Deca"/>
              <a:ea typeface="Lexend Deca"/>
              <a:cs typeface="Lexend Deca"/>
              <a:sym typeface="Lexend Deca"/>
            </a:endParaRPr>
          </a:p>
        </p:txBody>
      </p:sp>
      <p:pic>
        <p:nvPicPr>
          <p:cNvPr id="119" name="Google Shape;119;p29"/>
          <p:cNvPicPr preferRelativeResize="0"/>
          <p:nvPr/>
        </p:nvPicPr>
        <p:blipFill>
          <a:blip r:embed="rId3">
            <a:alphaModFix/>
          </a:blip>
          <a:stretch>
            <a:fillRect/>
          </a:stretch>
        </p:blipFill>
        <p:spPr>
          <a:xfrm>
            <a:off x="1832137" y="1168650"/>
            <a:ext cx="4132551" cy="2181800"/>
          </a:xfrm>
          <a:prstGeom prst="rect">
            <a:avLst/>
          </a:prstGeom>
          <a:noFill/>
          <a:ln>
            <a:noFill/>
          </a:ln>
        </p:spPr>
      </p:pic>
      <p:sp>
        <p:nvSpPr>
          <p:cNvPr id="120" name="Google Shape;120;p29"/>
          <p:cNvSpPr txBox="1"/>
          <p:nvPr>
            <p:ph type="title"/>
          </p:nvPr>
        </p:nvSpPr>
        <p:spPr>
          <a:xfrm>
            <a:off x="311700" y="3448100"/>
            <a:ext cx="8520600" cy="40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Create </a:t>
            </a:r>
            <a:r>
              <a:rPr b="1" lang="en" sz="1520">
                <a:latin typeface="Lexend Deca"/>
                <a:ea typeface="Lexend Deca"/>
                <a:cs typeface="Lexend Deca"/>
                <a:sym typeface="Lexend Deca"/>
              </a:rPr>
              <a:t>pattern rule</a:t>
            </a:r>
            <a:r>
              <a:rPr lang="en" sz="1520">
                <a:latin typeface="Lexend Deca"/>
                <a:ea typeface="Lexend Deca"/>
                <a:cs typeface="Lexend Deca"/>
                <a:sym typeface="Lexend Deca"/>
              </a:rPr>
              <a:t> to represent the number of “</a:t>
            </a:r>
            <a:r>
              <a:rPr b="1" lang="en" sz="1520">
                <a:latin typeface="Lexend Deca"/>
                <a:ea typeface="Lexend Deca"/>
                <a:cs typeface="Lexend Deca"/>
                <a:sym typeface="Lexend Deca"/>
              </a:rPr>
              <a:t>splats</a:t>
            </a:r>
            <a:r>
              <a:rPr lang="en" sz="1520">
                <a:latin typeface="Lexend Deca"/>
                <a:ea typeface="Lexend Deca"/>
                <a:cs typeface="Lexend Deca"/>
                <a:sym typeface="Lexend Deca"/>
              </a:rPr>
              <a:t>” in </a:t>
            </a:r>
            <a:r>
              <a:rPr b="1" lang="en" sz="1520" u="sng">
                <a:latin typeface="Lexend Deca"/>
                <a:ea typeface="Lexend Deca"/>
                <a:cs typeface="Lexend Deca"/>
                <a:sym typeface="Lexend Deca"/>
              </a:rPr>
              <a:t>any</a:t>
            </a:r>
            <a:r>
              <a:rPr lang="en" sz="1520">
                <a:latin typeface="Lexend Deca"/>
                <a:ea typeface="Lexend Deca"/>
                <a:cs typeface="Lexend Deca"/>
                <a:sym typeface="Lexend Deca"/>
              </a:rPr>
              <a:t> figure. </a:t>
            </a:r>
            <a:endParaRPr sz="1520">
              <a:latin typeface="Lexend Deca"/>
              <a:ea typeface="Lexend Deca"/>
              <a:cs typeface="Lexend Deca"/>
              <a:sym typeface="Lexend Deca"/>
            </a:endParaRPr>
          </a:p>
        </p:txBody>
      </p:sp>
      <p:graphicFrame>
        <p:nvGraphicFramePr>
          <p:cNvPr id="121" name="Google Shape;121;p29"/>
          <p:cNvGraphicFramePr/>
          <p:nvPr/>
        </p:nvGraphicFramePr>
        <p:xfrm>
          <a:off x="6163850" y="762570"/>
          <a:ext cx="3000000" cy="3000000"/>
        </p:xfrm>
        <a:graphic>
          <a:graphicData uri="http://schemas.openxmlformats.org/drawingml/2006/table">
            <a:tbl>
              <a:tblPr>
                <a:noFill/>
                <a:tableStyleId>{1DC79CFF-4E88-43FF-B4D3-41CD07676CBC}</a:tableStyleId>
              </a:tblPr>
              <a:tblGrid>
                <a:gridCol w="1321275"/>
                <a:gridCol w="1321275"/>
              </a:tblGrid>
              <a:tr h="251175">
                <a:tc>
                  <a:txBody>
                    <a:bodyPr/>
                    <a:lstStyle/>
                    <a:p>
                      <a:pPr indent="0" lvl="0" marL="0" rtl="0" algn="ctr">
                        <a:spcBef>
                          <a:spcPts val="0"/>
                        </a:spcBef>
                        <a:spcAft>
                          <a:spcPts val="0"/>
                        </a:spcAft>
                        <a:buNone/>
                      </a:pPr>
                      <a:r>
                        <a:rPr lang="en">
                          <a:latin typeface="Lexend Deca"/>
                          <a:ea typeface="Lexend Deca"/>
                          <a:cs typeface="Lexend Deca"/>
                          <a:sym typeface="Lexend Deca"/>
                        </a:rPr>
                        <a:t>Figure 4</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rPr lang="en">
                          <a:latin typeface="Lexend Deca"/>
                          <a:ea typeface="Lexend Deca"/>
                          <a:cs typeface="Lexend Deca"/>
                          <a:sym typeface="Lexend Deca"/>
                        </a:rPr>
                        <a:t>Figure 5</a:t>
                      </a:r>
                      <a:endParaRPr>
                        <a:latin typeface="Lexend Deca"/>
                        <a:ea typeface="Lexend Deca"/>
                        <a:cs typeface="Lexend Deca"/>
                        <a:sym typeface="Lexend Deca"/>
                      </a:endParaRPr>
                    </a:p>
                  </a:txBody>
                  <a:tcPr marT="91425" marB="91425" marR="91425" marL="91425"/>
                </a:tc>
              </a:tr>
              <a:tr h="2113800">
                <a:tc>
                  <a:txBody>
                    <a:bodyPr/>
                    <a:lstStyle/>
                    <a:p>
                      <a:pPr indent="0" lvl="0" marL="0" rtl="0" algn="ctr">
                        <a:spcBef>
                          <a:spcPts val="0"/>
                        </a:spcBef>
                        <a:spcAft>
                          <a:spcPts val="0"/>
                        </a:spcAft>
                        <a:buNone/>
                      </a:pPr>
                      <a:r>
                        <a:t/>
                      </a:r>
                      <a:endParaRPr>
                        <a:latin typeface="Lexend Deca"/>
                        <a:ea typeface="Lexend Deca"/>
                        <a:cs typeface="Lexend Deca"/>
                        <a:sym typeface="Lexend Deca"/>
                      </a:endParaRPr>
                    </a:p>
                  </a:txBody>
                  <a:tcPr marT="91425" marB="91425" marR="91425" marL="91425"/>
                </a:tc>
                <a:tc>
                  <a:txBody>
                    <a:bodyPr/>
                    <a:lstStyle/>
                    <a:p>
                      <a:pPr indent="0" lvl="0" marL="0" rtl="0" algn="ctr">
                        <a:spcBef>
                          <a:spcPts val="0"/>
                        </a:spcBef>
                        <a:spcAft>
                          <a:spcPts val="0"/>
                        </a:spcAft>
                        <a:buNone/>
                      </a:pPr>
                      <a:r>
                        <a:t/>
                      </a:r>
                      <a:endParaRPr>
                        <a:latin typeface="Lexend Deca"/>
                        <a:ea typeface="Lexend Deca"/>
                        <a:cs typeface="Lexend Deca"/>
                        <a:sym typeface="Lexend Deca"/>
                      </a:endParaRPr>
                    </a:p>
                  </a:txBody>
                  <a:tcPr marT="91425" marB="91425" marR="91425" marL="91425"/>
                </a:tc>
              </a:tr>
            </a:tbl>
          </a:graphicData>
        </a:graphic>
      </p:graphicFrame>
      <p:graphicFrame>
        <p:nvGraphicFramePr>
          <p:cNvPr id="122" name="Google Shape;122;p29"/>
          <p:cNvGraphicFramePr/>
          <p:nvPr/>
        </p:nvGraphicFramePr>
        <p:xfrm>
          <a:off x="311700" y="818570"/>
          <a:ext cx="3000000" cy="3000000"/>
        </p:xfrm>
        <a:graphic>
          <a:graphicData uri="http://schemas.openxmlformats.org/drawingml/2006/table">
            <a:tbl>
              <a:tblPr>
                <a:noFill/>
                <a:tableStyleId>{1DC79CFF-4E88-43FF-B4D3-41CD07676CBC}</a:tableStyleId>
              </a:tblPr>
              <a:tblGrid>
                <a:gridCol w="1321275"/>
              </a:tblGrid>
              <a:tr h="251175">
                <a:tc>
                  <a:txBody>
                    <a:bodyPr/>
                    <a:lstStyle/>
                    <a:p>
                      <a:pPr indent="0" lvl="0" marL="0" rtl="0" algn="ctr">
                        <a:spcBef>
                          <a:spcPts val="0"/>
                        </a:spcBef>
                        <a:spcAft>
                          <a:spcPts val="0"/>
                        </a:spcAft>
                        <a:buNone/>
                      </a:pPr>
                      <a:r>
                        <a:rPr lang="en">
                          <a:latin typeface="Lexend Deca"/>
                          <a:ea typeface="Lexend Deca"/>
                          <a:cs typeface="Lexend Deca"/>
                          <a:sym typeface="Lexend Deca"/>
                        </a:rPr>
                        <a:t>Figure 0</a:t>
                      </a:r>
                      <a:endParaRPr>
                        <a:latin typeface="Lexend Deca"/>
                        <a:ea typeface="Lexend Deca"/>
                        <a:cs typeface="Lexend Deca"/>
                        <a:sym typeface="Lexend Deca"/>
                      </a:endParaRPr>
                    </a:p>
                  </a:txBody>
                  <a:tcPr marT="91425" marB="91425" marR="91425" marL="91425"/>
                </a:tc>
              </a:tr>
              <a:tr h="2113800">
                <a:tc>
                  <a:txBody>
                    <a:bodyPr/>
                    <a:lstStyle/>
                    <a:p>
                      <a:pPr indent="0" lvl="0" marL="0" rtl="0" algn="ctr">
                        <a:spcBef>
                          <a:spcPts val="0"/>
                        </a:spcBef>
                        <a:spcAft>
                          <a:spcPts val="0"/>
                        </a:spcAft>
                        <a:buNone/>
                      </a:pPr>
                      <a:r>
                        <a:t/>
                      </a:r>
                      <a:endParaRPr>
                        <a:latin typeface="Lexend Deca"/>
                        <a:ea typeface="Lexend Deca"/>
                        <a:cs typeface="Lexend Deca"/>
                        <a:sym typeface="Lexend Deca"/>
                      </a:endParaRPr>
                    </a:p>
                  </a:txBody>
                  <a:tcPr marT="91425" marB="91425" marR="91425" marL="91425"/>
                </a:tc>
              </a:tr>
            </a:tbl>
          </a:graphicData>
        </a:graphic>
      </p:graphicFrame>
      <p:sp>
        <p:nvSpPr>
          <p:cNvPr id="123" name="Google Shape;123;p29"/>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pic>
        <p:nvPicPr>
          <p:cNvPr id="124" name="Google Shape;124;p29"/>
          <p:cNvPicPr preferRelativeResize="0"/>
          <p:nvPr/>
        </p:nvPicPr>
        <p:blipFill>
          <a:blip r:embed="rId4">
            <a:alphaModFix/>
          </a:blip>
          <a:stretch>
            <a:fillRect/>
          </a:stretch>
        </p:blipFill>
        <p:spPr>
          <a:xfrm>
            <a:off x="-706425" y="818575"/>
            <a:ext cx="381000" cy="352425"/>
          </a:xfrm>
          <a:prstGeom prst="rect">
            <a:avLst/>
          </a:prstGeom>
          <a:noFill/>
          <a:ln>
            <a:noFill/>
          </a:ln>
        </p:spPr>
      </p:pic>
      <p:pic>
        <p:nvPicPr>
          <p:cNvPr id="125" name="Google Shape;125;p29"/>
          <p:cNvPicPr preferRelativeResize="0"/>
          <p:nvPr/>
        </p:nvPicPr>
        <p:blipFill>
          <a:blip r:embed="rId4">
            <a:alphaModFix/>
          </a:blip>
          <a:stretch>
            <a:fillRect/>
          </a:stretch>
        </p:blipFill>
        <p:spPr>
          <a:xfrm>
            <a:off x="-706425" y="970975"/>
            <a:ext cx="381000" cy="352425"/>
          </a:xfrm>
          <a:prstGeom prst="rect">
            <a:avLst/>
          </a:prstGeom>
          <a:noFill/>
          <a:ln>
            <a:noFill/>
          </a:ln>
        </p:spPr>
      </p:pic>
      <p:pic>
        <p:nvPicPr>
          <p:cNvPr id="126" name="Google Shape;126;p29"/>
          <p:cNvPicPr preferRelativeResize="0"/>
          <p:nvPr/>
        </p:nvPicPr>
        <p:blipFill>
          <a:blip r:embed="rId4">
            <a:alphaModFix/>
          </a:blip>
          <a:stretch>
            <a:fillRect/>
          </a:stretch>
        </p:blipFill>
        <p:spPr>
          <a:xfrm>
            <a:off x="-706425" y="1123375"/>
            <a:ext cx="381000" cy="352425"/>
          </a:xfrm>
          <a:prstGeom prst="rect">
            <a:avLst/>
          </a:prstGeom>
          <a:noFill/>
          <a:ln>
            <a:noFill/>
          </a:ln>
        </p:spPr>
      </p:pic>
      <p:pic>
        <p:nvPicPr>
          <p:cNvPr id="127" name="Google Shape;127;p29"/>
          <p:cNvPicPr preferRelativeResize="0"/>
          <p:nvPr/>
        </p:nvPicPr>
        <p:blipFill>
          <a:blip r:embed="rId4">
            <a:alphaModFix/>
          </a:blip>
          <a:stretch>
            <a:fillRect/>
          </a:stretch>
        </p:blipFill>
        <p:spPr>
          <a:xfrm>
            <a:off x="-706425" y="1275775"/>
            <a:ext cx="381000" cy="352425"/>
          </a:xfrm>
          <a:prstGeom prst="rect">
            <a:avLst/>
          </a:prstGeom>
          <a:noFill/>
          <a:ln>
            <a:noFill/>
          </a:ln>
        </p:spPr>
      </p:pic>
      <p:pic>
        <p:nvPicPr>
          <p:cNvPr id="128" name="Google Shape;128;p29"/>
          <p:cNvPicPr preferRelativeResize="0"/>
          <p:nvPr/>
        </p:nvPicPr>
        <p:blipFill>
          <a:blip r:embed="rId4">
            <a:alphaModFix/>
          </a:blip>
          <a:stretch>
            <a:fillRect/>
          </a:stretch>
        </p:blipFill>
        <p:spPr>
          <a:xfrm>
            <a:off x="-706425" y="1428175"/>
            <a:ext cx="381000" cy="352425"/>
          </a:xfrm>
          <a:prstGeom prst="rect">
            <a:avLst/>
          </a:prstGeom>
          <a:noFill/>
          <a:ln>
            <a:noFill/>
          </a:ln>
        </p:spPr>
      </p:pic>
      <p:pic>
        <p:nvPicPr>
          <p:cNvPr id="129" name="Google Shape;129;p29"/>
          <p:cNvPicPr preferRelativeResize="0"/>
          <p:nvPr/>
        </p:nvPicPr>
        <p:blipFill>
          <a:blip r:embed="rId4">
            <a:alphaModFix/>
          </a:blip>
          <a:stretch>
            <a:fillRect/>
          </a:stretch>
        </p:blipFill>
        <p:spPr>
          <a:xfrm>
            <a:off x="-706425" y="1580575"/>
            <a:ext cx="381000" cy="352425"/>
          </a:xfrm>
          <a:prstGeom prst="rect">
            <a:avLst/>
          </a:prstGeom>
          <a:noFill/>
          <a:ln>
            <a:noFill/>
          </a:ln>
        </p:spPr>
      </p:pic>
      <p:pic>
        <p:nvPicPr>
          <p:cNvPr id="130" name="Google Shape;130;p29"/>
          <p:cNvPicPr preferRelativeResize="0"/>
          <p:nvPr/>
        </p:nvPicPr>
        <p:blipFill>
          <a:blip r:embed="rId4">
            <a:alphaModFix/>
          </a:blip>
          <a:stretch>
            <a:fillRect/>
          </a:stretch>
        </p:blipFill>
        <p:spPr>
          <a:xfrm>
            <a:off x="-706425" y="1732975"/>
            <a:ext cx="381000" cy="352425"/>
          </a:xfrm>
          <a:prstGeom prst="rect">
            <a:avLst/>
          </a:prstGeom>
          <a:noFill/>
          <a:ln>
            <a:noFill/>
          </a:ln>
        </p:spPr>
      </p:pic>
      <p:pic>
        <p:nvPicPr>
          <p:cNvPr id="131" name="Google Shape;131;p29"/>
          <p:cNvPicPr preferRelativeResize="0"/>
          <p:nvPr/>
        </p:nvPicPr>
        <p:blipFill>
          <a:blip r:embed="rId4">
            <a:alphaModFix/>
          </a:blip>
          <a:stretch>
            <a:fillRect/>
          </a:stretch>
        </p:blipFill>
        <p:spPr>
          <a:xfrm>
            <a:off x="-706425" y="1885375"/>
            <a:ext cx="381000" cy="352425"/>
          </a:xfrm>
          <a:prstGeom prst="rect">
            <a:avLst/>
          </a:prstGeom>
          <a:noFill/>
          <a:ln>
            <a:noFill/>
          </a:ln>
        </p:spPr>
      </p:pic>
      <p:pic>
        <p:nvPicPr>
          <p:cNvPr id="132" name="Google Shape;132;p29"/>
          <p:cNvPicPr preferRelativeResize="0"/>
          <p:nvPr/>
        </p:nvPicPr>
        <p:blipFill>
          <a:blip r:embed="rId4">
            <a:alphaModFix/>
          </a:blip>
          <a:stretch>
            <a:fillRect/>
          </a:stretch>
        </p:blipFill>
        <p:spPr>
          <a:xfrm>
            <a:off x="-706425" y="2037775"/>
            <a:ext cx="381000" cy="352425"/>
          </a:xfrm>
          <a:prstGeom prst="rect">
            <a:avLst/>
          </a:prstGeom>
          <a:noFill/>
          <a:ln>
            <a:noFill/>
          </a:ln>
        </p:spPr>
      </p:pic>
      <p:pic>
        <p:nvPicPr>
          <p:cNvPr id="133" name="Google Shape;133;p29"/>
          <p:cNvPicPr preferRelativeResize="0"/>
          <p:nvPr/>
        </p:nvPicPr>
        <p:blipFill>
          <a:blip r:embed="rId4">
            <a:alphaModFix/>
          </a:blip>
          <a:stretch>
            <a:fillRect/>
          </a:stretch>
        </p:blipFill>
        <p:spPr>
          <a:xfrm>
            <a:off x="-706425" y="2190175"/>
            <a:ext cx="381000" cy="352425"/>
          </a:xfrm>
          <a:prstGeom prst="rect">
            <a:avLst/>
          </a:prstGeom>
          <a:noFill/>
          <a:ln>
            <a:noFill/>
          </a:ln>
        </p:spPr>
      </p:pic>
      <p:pic>
        <p:nvPicPr>
          <p:cNvPr id="134" name="Google Shape;134;p29"/>
          <p:cNvPicPr preferRelativeResize="0"/>
          <p:nvPr/>
        </p:nvPicPr>
        <p:blipFill>
          <a:blip r:embed="rId4">
            <a:alphaModFix/>
          </a:blip>
          <a:stretch>
            <a:fillRect/>
          </a:stretch>
        </p:blipFill>
        <p:spPr>
          <a:xfrm>
            <a:off x="-706425" y="2342575"/>
            <a:ext cx="381000" cy="352425"/>
          </a:xfrm>
          <a:prstGeom prst="rect">
            <a:avLst/>
          </a:prstGeom>
          <a:noFill/>
          <a:ln>
            <a:noFill/>
          </a:ln>
        </p:spPr>
      </p:pic>
      <p:pic>
        <p:nvPicPr>
          <p:cNvPr id="135" name="Google Shape;135;p29"/>
          <p:cNvPicPr preferRelativeResize="0"/>
          <p:nvPr/>
        </p:nvPicPr>
        <p:blipFill>
          <a:blip r:embed="rId4">
            <a:alphaModFix/>
          </a:blip>
          <a:stretch>
            <a:fillRect/>
          </a:stretch>
        </p:blipFill>
        <p:spPr>
          <a:xfrm>
            <a:off x="-706425" y="2494975"/>
            <a:ext cx="381000" cy="352425"/>
          </a:xfrm>
          <a:prstGeom prst="rect">
            <a:avLst/>
          </a:prstGeom>
          <a:noFill/>
          <a:ln>
            <a:noFill/>
          </a:ln>
        </p:spPr>
      </p:pic>
      <p:pic>
        <p:nvPicPr>
          <p:cNvPr id="136" name="Google Shape;136;p29"/>
          <p:cNvPicPr preferRelativeResize="0"/>
          <p:nvPr/>
        </p:nvPicPr>
        <p:blipFill>
          <a:blip r:embed="rId4">
            <a:alphaModFix/>
          </a:blip>
          <a:stretch>
            <a:fillRect/>
          </a:stretch>
        </p:blipFill>
        <p:spPr>
          <a:xfrm>
            <a:off x="-706425" y="2647375"/>
            <a:ext cx="381000" cy="352425"/>
          </a:xfrm>
          <a:prstGeom prst="rect">
            <a:avLst/>
          </a:prstGeom>
          <a:noFill/>
          <a:ln>
            <a:noFill/>
          </a:ln>
        </p:spPr>
      </p:pic>
      <p:pic>
        <p:nvPicPr>
          <p:cNvPr id="137" name="Google Shape;137;p29"/>
          <p:cNvPicPr preferRelativeResize="0"/>
          <p:nvPr/>
        </p:nvPicPr>
        <p:blipFill>
          <a:blip r:embed="rId4">
            <a:alphaModFix/>
          </a:blip>
          <a:stretch>
            <a:fillRect/>
          </a:stretch>
        </p:blipFill>
        <p:spPr>
          <a:xfrm>
            <a:off x="-706425" y="2799775"/>
            <a:ext cx="381000" cy="352425"/>
          </a:xfrm>
          <a:prstGeom prst="rect">
            <a:avLst/>
          </a:prstGeom>
          <a:noFill/>
          <a:ln>
            <a:noFill/>
          </a:ln>
        </p:spPr>
      </p:pic>
      <p:pic>
        <p:nvPicPr>
          <p:cNvPr id="138" name="Google Shape;138;p29"/>
          <p:cNvPicPr preferRelativeResize="0"/>
          <p:nvPr/>
        </p:nvPicPr>
        <p:blipFill>
          <a:blip r:embed="rId4">
            <a:alphaModFix/>
          </a:blip>
          <a:stretch>
            <a:fillRect/>
          </a:stretch>
        </p:blipFill>
        <p:spPr>
          <a:xfrm>
            <a:off x="-706425" y="2952175"/>
            <a:ext cx="381000" cy="352425"/>
          </a:xfrm>
          <a:prstGeom prst="rect">
            <a:avLst/>
          </a:prstGeom>
          <a:noFill/>
          <a:ln>
            <a:noFill/>
          </a:ln>
        </p:spPr>
      </p:pic>
      <p:pic>
        <p:nvPicPr>
          <p:cNvPr id="139" name="Google Shape;139;p29"/>
          <p:cNvPicPr preferRelativeResize="0"/>
          <p:nvPr/>
        </p:nvPicPr>
        <p:blipFill>
          <a:blip r:embed="rId4">
            <a:alphaModFix/>
          </a:blip>
          <a:stretch>
            <a:fillRect/>
          </a:stretch>
        </p:blipFill>
        <p:spPr>
          <a:xfrm>
            <a:off x="-706425" y="3104575"/>
            <a:ext cx="381000" cy="352425"/>
          </a:xfrm>
          <a:prstGeom prst="rect">
            <a:avLst/>
          </a:prstGeom>
          <a:noFill/>
          <a:ln>
            <a:noFill/>
          </a:ln>
        </p:spPr>
      </p:pic>
      <p:pic>
        <p:nvPicPr>
          <p:cNvPr id="140" name="Google Shape;140;p29"/>
          <p:cNvPicPr preferRelativeResize="0"/>
          <p:nvPr/>
        </p:nvPicPr>
        <p:blipFill>
          <a:blip r:embed="rId4">
            <a:alphaModFix/>
          </a:blip>
          <a:stretch>
            <a:fillRect/>
          </a:stretch>
        </p:blipFill>
        <p:spPr>
          <a:xfrm>
            <a:off x="-706425" y="3256975"/>
            <a:ext cx="381000" cy="352425"/>
          </a:xfrm>
          <a:prstGeom prst="rect">
            <a:avLst/>
          </a:prstGeom>
          <a:noFill/>
          <a:ln>
            <a:noFill/>
          </a:ln>
        </p:spPr>
      </p:pic>
      <p:pic>
        <p:nvPicPr>
          <p:cNvPr id="141" name="Google Shape;141;p29"/>
          <p:cNvPicPr preferRelativeResize="0"/>
          <p:nvPr/>
        </p:nvPicPr>
        <p:blipFill>
          <a:blip r:embed="rId4">
            <a:alphaModFix/>
          </a:blip>
          <a:stretch>
            <a:fillRect/>
          </a:stretch>
        </p:blipFill>
        <p:spPr>
          <a:xfrm>
            <a:off x="-706425" y="3409375"/>
            <a:ext cx="381000" cy="352425"/>
          </a:xfrm>
          <a:prstGeom prst="rect">
            <a:avLst/>
          </a:prstGeom>
          <a:noFill/>
          <a:ln>
            <a:noFill/>
          </a:ln>
        </p:spPr>
      </p:pic>
      <p:pic>
        <p:nvPicPr>
          <p:cNvPr id="142" name="Google Shape;142;p29"/>
          <p:cNvPicPr preferRelativeResize="0"/>
          <p:nvPr/>
        </p:nvPicPr>
        <p:blipFill>
          <a:blip r:embed="rId4">
            <a:alphaModFix/>
          </a:blip>
          <a:stretch>
            <a:fillRect/>
          </a:stretch>
        </p:blipFill>
        <p:spPr>
          <a:xfrm>
            <a:off x="-706425" y="3561775"/>
            <a:ext cx="381000" cy="352425"/>
          </a:xfrm>
          <a:prstGeom prst="rect">
            <a:avLst/>
          </a:prstGeom>
          <a:noFill/>
          <a:ln>
            <a:noFill/>
          </a:ln>
        </p:spPr>
      </p:pic>
      <p:pic>
        <p:nvPicPr>
          <p:cNvPr id="143" name="Google Shape;143;p29"/>
          <p:cNvPicPr preferRelativeResize="0"/>
          <p:nvPr/>
        </p:nvPicPr>
        <p:blipFill>
          <a:blip r:embed="rId4">
            <a:alphaModFix/>
          </a:blip>
          <a:stretch>
            <a:fillRect/>
          </a:stretch>
        </p:blipFill>
        <p:spPr>
          <a:xfrm>
            <a:off x="-706425" y="3714175"/>
            <a:ext cx="381000" cy="352425"/>
          </a:xfrm>
          <a:prstGeom prst="rect">
            <a:avLst/>
          </a:prstGeom>
          <a:noFill/>
          <a:ln>
            <a:noFill/>
          </a:ln>
        </p:spPr>
      </p:pic>
      <p:pic>
        <p:nvPicPr>
          <p:cNvPr id="144" name="Google Shape;144;p29"/>
          <p:cNvPicPr preferRelativeResize="0"/>
          <p:nvPr/>
        </p:nvPicPr>
        <p:blipFill>
          <a:blip r:embed="rId4">
            <a:alphaModFix/>
          </a:blip>
          <a:stretch>
            <a:fillRect/>
          </a:stretch>
        </p:blipFill>
        <p:spPr>
          <a:xfrm>
            <a:off x="-1179475" y="818575"/>
            <a:ext cx="381000" cy="352425"/>
          </a:xfrm>
          <a:prstGeom prst="rect">
            <a:avLst/>
          </a:prstGeom>
          <a:noFill/>
          <a:ln>
            <a:noFill/>
          </a:ln>
        </p:spPr>
      </p:pic>
      <p:pic>
        <p:nvPicPr>
          <p:cNvPr id="145" name="Google Shape;145;p29"/>
          <p:cNvPicPr preferRelativeResize="0"/>
          <p:nvPr/>
        </p:nvPicPr>
        <p:blipFill>
          <a:blip r:embed="rId4">
            <a:alphaModFix/>
          </a:blip>
          <a:stretch>
            <a:fillRect/>
          </a:stretch>
        </p:blipFill>
        <p:spPr>
          <a:xfrm>
            <a:off x="-1179475" y="970975"/>
            <a:ext cx="381000" cy="352425"/>
          </a:xfrm>
          <a:prstGeom prst="rect">
            <a:avLst/>
          </a:prstGeom>
          <a:noFill/>
          <a:ln>
            <a:noFill/>
          </a:ln>
        </p:spPr>
      </p:pic>
      <p:pic>
        <p:nvPicPr>
          <p:cNvPr id="146" name="Google Shape;146;p29"/>
          <p:cNvPicPr preferRelativeResize="0"/>
          <p:nvPr/>
        </p:nvPicPr>
        <p:blipFill>
          <a:blip r:embed="rId4">
            <a:alphaModFix/>
          </a:blip>
          <a:stretch>
            <a:fillRect/>
          </a:stretch>
        </p:blipFill>
        <p:spPr>
          <a:xfrm>
            <a:off x="-1179475" y="1123375"/>
            <a:ext cx="381000" cy="352425"/>
          </a:xfrm>
          <a:prstGeom prst="rect">
            <a:avLst/>
          </a:prstGeom>
          <a:noFill/>
          <a:ln>
            <a:noFill/>
          </a:ln>
        </p:spPr>
      </p:pic>
      <p:pic>
        <p:nvPicPr>
          <p:cNvPr id="147" name="Google Shape;147;p29"/>
          <p:cNvPicPr preferRelativeResize="0"/>
          <p:nvPr/>
        </p:nvPicPr>
        <p:blipFill>
          <a:blip r:embed="rId4">
            <a:alphaModFix/>
          </a:blip>
          <a:stretch>
            <a:fillRect/>
          </a:stretch>
        </p:blipFill>
        <p:spPr>
          <a:xfrm>
            <a:off x="-1179475" y="1275775"/>
            <a:ext cx="381000" cy="352425"/>
          </a:xfrm>
          <a:prstGeom prst="rect">
            <a:avLst/>
          </a:prstGeom>
          <a:noFill/>
          <a:ln>
            <a:noFill/>
          </a:ln>
        </p:spPr>
      </p:pic>
      <p:pic>
        <p:nvPicPr>
          <p:cNvPr id="148" name="Google Shape;148;p29"/>
          <p:cNvPicPr preferRelativeResize="0"/>
          <p:nvPr/>
        </p:nvPicPr>
        <p:blipFill>
          <a:blip r:embed="rId4">
            <a:alphaModFix/>
          </a:blip>
          <a:stretch>
            <a:fillRect/>
          </a:stretch>
        </p:blipFill>
        <p:spPr>
          <a:xfrm>
            <a:off x="-1179475" y="1428175"/>
            <a:ext cx="381000" cy="352425"/>
          </a:xfrm>
          <a:prstGeom prst="rect">
            <a:avLst/>
          </a:prstGeom>
          <a:noFill/>
          <a:ln>
            <a:noFill/>
          </a:ln>
        </p:spPr>
      </p:pic>
      <p:pic>
        <p:nvPicPr>
          <p:cNvPr id="149" name="Google Shape;149;p29"/>
          <p:cNvPicPr preferRelativeResize="0"/>
          <p:nvPr/>
        </p:nvPicPr>
        <p:blipFill>
          <a:blip r:embed="rId4">
            <a:alphaModFix/>
          </a:blip>
          <a:stretch>
            <a:fillRect/>
          </a:stretch>
        </p:blipFill>
        <p:spPr>
          <a:xfrm>
            <a:off x="-1179475" y="1580575"/>
            <a:ext cx="381000" cy="352425"/>
          </a:xfrm>
          <a:prstGeom prst="rect">
            <a:avLst/>
          </a:prstGeom>
          <a:noFill/>
          <a:ln>
            <a:noFill/>
          </a:ln>
        </p:spPr>
      </p:pic>
      <p:pic>
        <p:nvPicPr>
          <p:cNvPr id="150" name="Google Shape;150;p29"/>
          <p:cNvPicPr preferRelativeResize="0"/>
          <p:nvPr/>
        </p:nvPicPr>
        <p:blipFill>
          <a:blip r:embed="rId4">
            <a:alphaModFix/>
          </a:blip>
          <a:stretch>
            <a:fillRect/>
          </a:stretch>
        </p:blipFill>
        <p:spPr>
          <a:xfrm>
            <a:off x="-1179475" y="1732975"/>
            <a:ext cx="381000" cy="352425"/>
          </a:xfrm>
          <a:prstGeom prst="rect">
            <a:avLst/>
          </a:prstGeom>
          <a:noFill/>
          <a:ln>
            <a:noFill/>
          </a:ln>
        </p:spPr>
      </p:pic>
      <p:pic>
        <p:nvPicPr>
          <p:cNvPr id="151" name="Google Shape;151;p29"/>
          <p:cNvPicPr preferRelativeResize="0"/>
          <p:nvPr/>
        </p:nvPicPr>
        <p:blipFill>
          <a:blip r:embed="rId4">
            <a:alphaModFix/>
          </a:blip>
          <a:stretch>
            <a:fillRect/>
          </a:stretch>
        </p:blipFill>
        <p:spPr>
          <a:xfrm>
            <a:off x="-1179475" y="1885375"/>
            <a:ext cx="381000" cy="352425"/>
          </a:xfrm>
          <a:prstGeom prst="rect">
            <a:avLst/>
          </a:prstGeom>
          <a:noFill/>
          <a:ln>
            <a:noFill/>
          </a:ln>
        </p:spPr>
      </p:pic>
      <p:pic>
        <p:nvPicPr>
          <p:cNvPr id="152" name="Google Shape;152;p29"/>
          <p:cNvPicPr preferRelativeResize="0"/>
          <p:nvPr/>
        </p:nvPicPr>
        <p:blipFill>
          <a:blip r:embed="rId4">
            <a:alphaModFix/>
          </a:blip>
          <a:stretch>
            <a:fillRect/>
          </a:stretch>
        </p:blipFill>
        <p:spPr>
          <a:xfrm>
            <a:off x="-1179475" y="2037775"/>
            <a:ext cx="381000" cy="352425"/>
          </a:xfrm>
          <a:prstGeom prst="rect">
            <a:avLst/>
          </a:prstGeom>
          <a:noFill/>
          <a:ln>
            <a:noFill/>
          </a:ln>
        </p:spPr>
      </p:pic>
      <p:pic>
        <p:nvPicPr>
          <p:cNvPr id="153" name="Google Shape;153;p29"/>
          <p:cNvPicPr preferRelativeResize="0"/>
          <p:nvPr/>
        </p:nvPicPr>
        <p:blipFill>
          <a:blip r:embed="rId4">
            <a:alphaModFix/>
          </a:blip>
          <a:stretch>
            <a:fillRect/>
          </a:stretch>
        </p:blipFill>
        <p:spPr>
          <a:xfrm>
            <a:off x="-1179475" y="2190175"/>
            <a:ext cx="381000" cy="352425"/>
          </a:xfrm>
          <a:prstGeom prst="rect">
            <a:avLst/>
          </a:prstGeom>
          <a:noFill/>
          <a:ln>
            <a:noFill/>
          </a:ln>
        </p:spPr>
      </p:pic>
      <p:pic>
        <p:nvPicPr>
          <p:cNvPr id="154" name="Google Shape;154;p29"/>
          <p:cNvPicPr preferRelativeResize="0"/>
          <p:nvPr/>
        </p:nvPicPr>
        <p:blipFill>
          <a:blip r:embed="rId4">
            <a:alphaModFix/>
          </a:blip>
          <a:stretch>
            <a:fillRect/>
          </a:stretch>
        </p:blipFill>
        <p:spPr>
          <a:xfrm>
            <a:off x="-1179475" y="2342575"/>
            <a:ext cx="381000" cy="352425"/>
          </a:xfrm>
          <a:prstGeom prst="rect">
            <a:avLst/>
          </a:prstGeom>
          <a:noFill/>
          <a:ln>
            <a:noFill/>
          </a:ln>
        </p:spPr>
      </p:pic>
      <p:pic>
        <p:nvPicPr>
          <p:cNvPr id="155" name="Google Shape;155;p29"/>
          <p:cNvPicPr preferRelativeResize="0"/>
          <p:nvPr/>
        </p:nvPicPr>
        <p:blipFill>
          <a:blip r:embed="rId4">
            <a:alphaModFix/>
          </a:blip>
          <a:stretch>
            <a:fillRect/>
          </a:stretch>
        </p:blipFill>
        <p:spPr>
          <a:xfrm>
            <a:off x="-1179475" y="2494975"/>
            <a:ext cx="381000" cy="352425"/>
          </a:xfrm>
          <a:prstGeom prst="rect">
            <a:avLst/>
          </a:prstGeom>
          <a:noFill/>
          <a:ln>
            <a:noFill/>
          </a:ln>
        </p:spPr>
      </p:pic>
      <p:pic>
        <p:nvPicPr>
          <p:cNvPr id="156" name="Google Shape;156;p29"/>
          <p:cNvPicPr preferRelativeResize="0"/>
          <p:nvPr/>
        </p:nvPicPr>
        <p:blipFill>
          <a:blip r:embed="rId4">
            <a:alphaModFix/>
          </a:blip>
          <a:stretch>
            <a:fillRect/>
          </a:stretch>
        </p:blipFill>
        <p:spPr>
          <a:xfrm>
            <a:off x="-1179475" y="2647375"/>
            <a:ext cx="381000" cy="352425"/>
          </a:xfrm>
          <a:prstGeom prst="rect">
            <a:avLst/>
          </a:prstGeom>
          <a:noFill/>
          <a:ln>
            <a:noFill/>
          </a:ln>
        </p:spPr>
      </p:pic>
      <p:pic>
        <p:nvPicPr>
          <p:cNvPr id="157" name="Google Shape;157;p29"/>
          <p:cNvPicPr preferRelativeResize="0"/>
          <p:nvPr/>
        </p:nvPicPr>
        <p:blipFill>
          <a:blip r:embed="rId4">
            <a:alphaModFix/>
          </a:blip>
          <a:stretch>
            <a:fillRect/>
          </a:stretch>
        </p:blipFill>
        <p:spPr>
          <a:xfrm>
            <a:off x="-1179475" y="2799775"/>
            <a:ext cx="381000" cy="352425"/>
          </a:xfrm>
          <a:prstGeom prst="rect">
            <a:avLst/>
          </a:prstGeom>
          <a:noFill/>
          <a:ln>
            <a:noFill/>
          </a:ln>
        </p:spPr>
      </p:pic>
      <p:pic>
        <p:nvPicPr>
          <p:cNvPr id="158" name="Google Shape;158;p29"/>
          <p:cNvPicPr preferRelativeResize="0"/>
          <p:nvPr/>
        </p:nvPicPr>
        <p:blipFill>
          <a:blip r:embed="rId4">
            <a:alphaModFix/>
          </a:blip>
          <a:stretch>
            <a:fillRect/>
          </a:stretch>
        </p:blipFill>
        <p:spPr>
          <a:xfrm>
            <a:off x="-1179475" y="2952175"/>
            <a:ext cx="381000" cy="352425"/>
          </a:xfrm>
          <a:prstGeom prst="rect">
            <a:avLst/>
          </a:prstGeom>
          <a:noFill/>
          <a:ln>
            <a:noFill/>
          </a:ln>
        </p:spPr>
      </p:pic>
      <p:pic>
        <p:nvPicPr>
          <p:cNvPr id="159" name="Google Shape;159;p29"/>
          <p:cNvPicPr preferRelativeResize="0"/>
          <p:nvPr/>
        </p:nvPicPr>
        <p:blipFill>
          <a:blip r:embed="rId4">
            <a:alphaModFix/>
          </a:blip>
          <a:stretch>
            <a:fillRect/>
          </a:stretch>
        </p:blipFill>
        <p:spPr>
          <a:xfrm>
            <a:off x="-1179475" y="3104575"/>
            <a:ext cx="381000" cy="352425"/>
          </a:xfrm>
          <a:prstGeom prst="rect">
            <a:avLst/>
          </a:prstGeom>
          <a:noFill/>
          <a:ln>
            <a:noFill/>
          </a:ln>
        </p:spPr>
      </p:pic>
      <p:pic>
        <p:nvPicPr>
          <p:cNvPr id="160" name="Google Shape;160;p29"/>
          <p:cNvPicPr preferRelativeResize="0"/>
          <p:nvPr/>
        </p:nvPicPr>
        <p:blipFill>
          <a:blip r:embed="rId4">
            <a:alphaModFix/>
          </a:blip>
          <a:stretch>
            <a:fillRect/>
          </a:stretch>
        </p:blipFill>
        <p:spPr>
          <a:xfrm>
            <a:off x="-1179475" y="3256975"/>
            <a:ext cx="381000" cy="352425"/>
          </a:xfrm>
          <a:prstGeom prst="rect">
            <a:avLst/>
          </a:prstGeom>
          <a:noFill/>
          <a:ln>
            <a:noFill/>
          </a:ln>
        </p:spPr>
      </p:pic>
      <p:pic>
        <p:nvPicPr>
          <p:cNvPr id="161" name="Google Shape;161;p29"/>
          <p:cNvPicPr preferRelativeResize="0"/>
          <p:nvPr/>
        </p:nvPicPr>
        <p:blipFill>
          <a:blip r:embed="rId4">
            <a:alphaModFix/>
          </a:blip>
          <a:stretch>
            <a:fillRect/>
          </a:stretch>
        </p:blipFill>
        <p:spPr>
          <a:xfrm>
            <a:off x="-1179475" y="3409375"/>
            <a:ext cx="381000" cy="352425"/>
          </a:xfrm>
          <a:prstGeom prst="rect">
            <a:avLst/>
          </a:prstGeom>
          <a:noFill/>
          <a:ln>
            <a:noFill/>
          </a:ln>
        </p:spPr>
      </p:pic>
      <p:pic>
        <p:nvPicPr>
          <p:cNvPr id="162" name="Google Shape;162;p29"/>
          <p:cNvPicPr preferRelativeResize="0"/>
          <p:nvPr/>
        </p:nvPicPr>
        <p:blipFill>
          <a:blip r:embed="rId4">
            <a:alphaModFix/>
          </a:blip>
          <a:stretch>
            <a:fillRect/>
          </a:stretch>
        </p:blipFill>
        <p:spPr>
          <a:xfrm>
            <a:off x="-1179475" y="3561775"/>
            <a:ext cx="381000" cy="352425"/>
          </a:xfrm>
          <a:prstGeom prst="rect">
            <a:avLst/>
          </a:prstGeom>
          <a:noFill/>
          <a:ln>
            <a:noFill/>
          </a:ln>
        </p:spPr>
      </p:pic>
      <p:pic>
        <p:nvPicPr>
          <p:cNvPr id="163" name="Google Shape;163;p29"/>
          <p:cNvPicPr preferRelativeResize="0"/>
          <p:nvPr/>
        </p:nvPicPr>
        <p:blipFill>
          <a:blip r:embed="rId4">
            <a:alphaModFix/>
          </a:blip>
          <a:stretch>
            <a:fillRect/>
          </a:stretch>
        </p:blipFill>
        <p:spPr>
          <a:xfrm>
            <a:off x="-1179475" y="3714175"/>
            <a:ext cx="381000" cy="352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0"/>
          <p:cNvSpPr txBox="1"/>
          <p:nvPr>
            <p:ph type="title"/>
          </p:nvPr>
        </p:nvSpPr>
        <p:spPr>
          <a:xfrm>
            <a:off x="311700" y="266425"/>
            <a:ext cx="5933400" cy="4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Choose TWO problems. Find the value of the expressions:</a:t>
            </a:r>
            <a:endParaRPr sz="1520">
              <a:latin typeface="Lexend Deca"/>
              <a:ea typeface="Lexend Deca"/>
              <a:cs typeface="Lexend Deca"/>
              <a:sym typeface="Lexend Deca"/>
            </a:endParaRPr>
          </a:p>
        </p:txBody>
      </p:sp>
      <p:sp>
        <p:nvSpPr>
          <p:cNvPr id="169" name="Google Shape;169;p30"/>
          <p:cNvSpPr/>
          <p:nvPr/>
        </p:nvSpPr>
        <p:spPr>
          <a:xfrm>
            <a:off x="3285875" y="781025"/>
            <a:ext cx="2439600" cy="441600"/>
          </a:xfrm>
          <a:prstGeom prst="rect">
            <a:avLst/>
          </a:prstGeom>
          <a:solidFill>
            <a:srgbClr val="FCE5CD"/>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4k - 3 + k, if k = -3</a:t>
            </a:r>
            <a:endParaRPr>
              <a:latin typeface="Lexend Deca"/>
              <a:ea typeface="Lexend Deca"/>
              <a:cs typeface="Lexend Deca"/>
              <a:sym typeface="Lexend Deca"/>
            </a:endParaRPr>
          </a:p>
        </p:txBody>
      </p:sp>
      <p:sp>
        <p:nvSpPr>
          <p:cNvPr id="170" name="Google Shape;170;p30"/>
          <p:cNvSpPr/>
          <p:nvPr/>
        </p:nvSpPr>
        <p:spPr>
          <a:xfrm>
            <a:off x="6161361" y="781025"/>
            <a:ext cx="2439600" cy="441600"/>
          </a:xfrm>
          <a:prstGeom prst="rect">
            <a:avLst/>
          </a:prstGeom>
          <a:solidFill>
            <a:srgbClr val="F4CC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6 + m + 2m</a:t>
            </a:r>
            <a:r>
              <a:rPr baseline="30000" lang="en">
                <a:latin typeface="Lexend Deca"/>
                <a:ea typeface="Lexend Deca"/>
                <a:cs typeface="Lexend Deca"/>
                <a:sym typeface="Lexend Deca"/>
              </a:rPr>
              <a:t>2</a:t>
            </a:r>
            <a:r>
              <a:rPr lang="en">
                <a:latin typeface="Lexend Deca"/>
                <a:ea typeface="Lexend Deca"/>
                <a:cs typeface="Lexend Deca"/>
                <a:sym typeface="Lexend Deca"/>
              </a:rPr>
              <a:t>, if m = 3</a:t>
            </a:r>
            <a:endParaRPr>
              <a:latin typeface="Lexend Deca"/>
              <a:ea typeface="Lexend Deca"/>
              <a:cs typeface="Lexend Deca"/>
              <a:sym typeface="Lexend Deca"/>
            </a:endParaRPr>
          </a:p>
        </p:txBody>
      </p:sp>
      <p:sp>
        <p:nvSpPr>
          <p:cNvPr id="171" name="Google Shape;171;p30"/>
          <p:cNvSpPr txBox="1"/>
          <p:nvPr>
            <p:ph type="title"/>
          </p:nvPr>
        </p:nvSpPr>
        <p:spPr>
          <a:xfrm>
            <a:off x="312450" y="2746450"/>
            <a:ext cx="8519100" cy="5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Without substituting values, explain or show why this statement has to be </a:t>
            </a:r>
            <a:r>
              <a:rPr b="1" lang="en" sz="1520">
                <a:latin typeface="Lexend Deca"/>
                <a:ea typeface="Lexend Deca"/>
                <a:cs typeface="Lexend Deca"/>
                <a:sym typeface="Lexend Deca"/>
              </a:rPr>
              <a:t>true</a:t>
            </a:r>
            <a:r>
              <a:rPr lang="en" sz="1520">
                <a:latin typeface="Lexend Deca"/>
                <a:ea typeface="Lexend Deca"/>
                <a:cs typeface="Lexend Deca"/>
                <a:sym typeface="Lexend Deca"/>
              </a:rPr>
              <a:t>:</a:t>
            </a:r>
            <a:endParaRPr sz="1520">
              <a:latin typeface="Lexend Deca"/>
              <a:ea typeface="Lexend Deca"/>
              <a:cs typeface="Lexend Deca"/>
              <a:sym typeface="Lexend Deca"/>
            </a:endParaRPr>
          </a:p>
        </p:txBody>
      </p:sp>
      <p:pic>
        <p:nvPicPr>
          <p:cNvPr descr="&lt;math xmlns=&quot;http://www.w3.org/1998/Math/MathML&quot; display=&quot;block&quot; data-is-equatio=&quot;1&quot; data-latex=&quot;3m-20&amp;gt;2m-20,\ \text{if }m\ \text{is positive}&quot;&gt;&lt;mn&gt;3&lt;/mn&gt;&lt;mi&gt;m&lt;/mi&gt;&lt;mo&gt;−&lt;/mo&gt;&lt;mn&gt;20&lt;/mn&gt;&lt;mo&gt;&amp;gt;&lt;/mo&gt;&lt;mn&gt;2&lt;/mn&gt;&lt;mi&gt;m&lt;/mi&gt;&lt;mo&gt;−&lt;/mo&gt;&lt;mn&gt;20&lt;/mn&gt;&lt;mo&gt;,&lt;/mo&gt;&lt;mtext&gt;&lt;/mtext&gt;&lt;mtext&gt;if &lt;/mtext&gt;&lt;mi&gt;m&lt;/mi&gt;&lt;mtext&gt;&lt;/mtext&gt;&lt;mtext&gt;is positive&lt;/mtext&gt;&lt;/math&gt;" id="172" name="Google Shape;172;p30" title="3 m minus 20 is greater than 2 m minus 20 comma if m is positive"/>
          <p:cNvPicPr preferRelativeResize="0"/>
          <p:nvPr/>
        </p:nvPicPr>
        <p:blipFill>
          <a:blip r:embed="rId3">
            <a:alphaModFix/>
          </a:blip>
          <a:stretch>
            <a:fillRect/>
          </a:stretch>
        </p:blipFill>
        <p:spPr>
          <a:xfrm>
            <a:off x="2645875" y="3231175"/>
            <a:ext cx="3852250" cy="246050"/>
          </a:xfrm>
          <a:prstGeom prst="rect">
            <a:avLst/>
          </a:prstGeom>
          <a:noFill/>
          <a:ln>
            <a:noFill/>
          </a:ln>
        </p:spPr>
      </p:pic>
      <p:sp>
        <p:nvSpPr>
          <p:cNvPr id="173" name="Google Shape;173;p30"/>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
        <p:nvSpPr>
          <p:cNvPr id="174" name="Google Shape;174;p30"/>
          <p:cNvSpPr/>
          <p:nvPr/>
        </p:nvSpPr>
        <p:spPr>
          <a:xfrm>
            <a:off x="410400" y="781025"/>
            <a:ext cx="2439600" cy="441600"/>
          </a:xfrm>
          <a:prstGeom prst="rect">
            <a:avLst/>
          </a:prstGeom>
          <a:solidFill>
            <a:srgbClr val="FFF2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20 - 3p, if p = 7</a:t>
            </a:r>
            <a:endParaRPr>
              <a:latin typeface="Lexend Deca"/>
              <a:ea typeface="Lexend Deca"/>
              <a:cs typeface="Lexend Deca"/>
              <a:sym typeface="Lexend Dec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311700" y="266425"/>
            <a:ext cx="5933400" cy="4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Choose TWO expressions. Write the simplest form:</a:t>
            </a:r>
            <a:endParaRPr sz="1520">
              <a:latin typeface="Lexend Deca"/>
              <a:ea typeface="Lexend Deca"/>
              <a:cs typeface="Lexend Deca"/>
              <a:sym typeface="Lexend Deca"/>
            </a:endParaRPr>
          </a:p>
        </p:txBody>
      </p:sp>
      <p:sp>
        <p:nvSpPr>
          <p:cNvPr id="180" name="Google Shape;180;p31"/>
          <p:cNvSpPr/>
          <p:nvPr/>
        </p:nvSpPr>
        <p:spPr>
          <a:xfrm>
            <a:off x="3285875" y="781025"/>
            <a:ext cx="2439600" cy="441600"/>
          </a:xfrm>
          <a:prstGeom prst="rect">
            <a:avLst/>
          </a:prstGeom>
          <a:solidFill>
            <a:srgbClr val="FCE5CD"/>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–2h + (–7) + 3h – 8</a:t>
            </a:r>
            <a:endParaRPr>
              <a:latin typeface="Lexend Deca"/>
              <a:ea typeface="Lexend Deca"/>
              <a:cs typeface="Lexend Deca"/>
              <a:sym typeface="Lexend Deca"/>
            </a:endParaRPr>
          </a:p>
        </p:txBody>
      </p:sp>
      <p:sp>
        <p:nvSpPr>
          <p:cNvPr id="181" name="Google Shape;181;p31"/>
          <p:cNvSpPr/>
          <p:nvPr/>
        </p:nvSpPr>
        <p:spPr>
          <a:xfrm>
            <a:off x="6161361" y="781025"/>
            <a:ext cx="2439600" cy="441600"/>
          </a:xfrm>
          <a:prstGeom prst="rect">
            <a:avLst/>
          </a:prstGeom>
          <a:solidFill>
            <a:srgbClr val="F4CC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9t + (–5) + (–8s) + 10</a:t>
            </a:r>
            <a:endParaRPr>
              <a:latin typeface="Lexend Deca"/>
              <a:ea typeface="Lexend Deca"/>
              <a:cs typeface="Lexend Deca"/>
              <a:sym typeface="Lexend Deca"/>
            </a:endParaRPr>
          </a:p>
        </p:txBody>
      </p:sp>
      <p:sp>
        <p:nvSpPr>
          <p:cNvPr id="182" name="Google Shape;182;p31"/>
          <p:cNvSpPr txBox="1"/>
          <p:nvPr>
            <p:ph type="title"/>
          </p:nvPr>
        </p:nvSpPr>
        <p:spPr>
          <a:xfrm>
            <a:off x="312450" y="2746450"/>
            <a:ext cx="8519100" cy="4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Explain why someone might say that this set of algebra tiles could be modelled with these two expressions?</a:t>
            </a:r>
            <a:endParaRPr sz="1520">
              <a:latin typeface="Lexend Deca"/>
              <a:ea typeface="Lexend Deca"/>
              <a:cs typeface="Lexend Deca"/>
              <a:sym typeface="Lexend Deca"/>
            </a:endParaRPr>
          </a:p>
        </p:txBody>
      </p:sp>
      <p:sp>
        <p:nvSpPr>
          <p:cNvPr id="183" name="Google Shape;183;p31"/>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sp>
        <p:nvSpPr>
          <p:cNvPr id="184" name="Google Shape;184;p31"/>
          <p:cNvSpPr/>
          <p:nvPr/>
        </p:nvSpPr>
        <p:spPr>
          <a:xfrm>
            <a:off x="410400" y="781025"/>
            <a:ext cx="2439600" cy="441600"/>
          </a:xfrm>
          <a:prstGeom prst="rect">
            <a:avLst/>
          </a:prstGeom>
          <a:solidFill>
            <a:srgbClr val="FFF2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Deca"/>
                <a:ea typeface="Lexend Deca"/>
                <a:cs typeface="Lexend Deca"/>
                <a:sym typeface="Lexend Deca"/>
              </a:rPr>
              <a:t>2a + 4 + 5a + 8</a:t>
            </a:r>
            <a:endParaRPr>
              <a:latin typeface="Lexend Deca"/>
              <a:ea typeface="Lexend Deca"/>
              <a:cs typeface="Lexend Deca"/>
              <a:sym typeface="Lexend Deca"/>
            </a:endParaRPr>
          </a:p>
        </p:txBody>
      </p:sp>
      <p:pic>
        <p:nvPicPr>
          <p:cNvPr id="185" name="Google Shape;185;p31"/>
          <p:cNvPicPr preferRelativeResize="0"/>
          <p:nvPr/>
        </p:nvPicPr>
        <p:blipFill>
          <a:blip r:embed="rId3">
            <a:alphaModFix/>
          </a:blip>
          <a:stretch>
            <a:fillRect/>
          </a:stretch>
        </p:blipFill>
        <p:spPr>
          <a:xfrm>
            <a:off x="9237733" y="790559"/>
            <a:ext cx="192261" cy="825130"/>
          </a:xfrm>
          <a:prstGeom prst="rect">
            <a:avLst/>
          </a:prstGeom>
          <a:noFill/>
          <a:ln cap="flat" cmpd="sng" w="19050">
            <a:solidFill>
              <a:srgbClr val="000000"/>
            </a:solidFill>
            <a:prstDash val="solid"/>
            <a:round/>
            <a:headEnd len="sm" w="sm" type="none"/>
            <a:tailEnd len="sm" w="sm" type="none"/>
          </a:ln>
        </p:spPr>
      </p:pic>
      <p:pic>
        <p:nvPicPr>
          <p:cNvPr id="186" name="Google Shape;186;p31"/>
          <p:cNvPicPr preferRelativeResize="0"/>
          <p:nvPr/>
        </p:nvPicPr>
        <p:blipFill>
          <a:blip r:embed="rId4">
            <a:alphaModFix/>
          </a:blip>
          <a:stretch>
            <a:fillRect/>
          </a:stretch>
        </p:blipFill>
        <p:spPr>
          <a:xfrm>
            <a:off x="9500900" y="781036"/>
            <a:ext cx="192261" cy="833141"/>
          </a:xfrm>
          <a:prstGeom prst="rect">
            <a:avLst/>
          </a:prstGeom>
          <a:noFill/>
          <a:ln cap="flat" cmpd="sng" w="19050">
            <a:solidFill>
              <a:srgbClr val="000000"/>
            </a:solidFill>
            <a:prstDash val="solid"/>
            <a:round/>
            <a:headEnd len="sm" w="sm" type="none"/>
            <a:tailEnd len="sm" w="sm" type="none"/>
          </a:ln>
        </p:spPr>
      </p:pic>
      <p:pic>
        <p:nvPicPr>
          <p:cNvPr id="187" name="Google Shape;187;p31"/>
          <p:cNvPicPr preferRelativeResize="0"/>
          <p:nvPr/>
        </p:nvPicPr>
        <p:blipFill>
          <a:blip r:embed="rId5">
            <a:alphaModFix/>
          </a:blip>
          <a:stretch>
            <a:fillRect/>
          </a:stretch>
        </p:blipFill>
        <p:spPr>
          <a:xfrm>
            <a:off x="9755187" y="790559"/>
            <a:ext cx="192261" cy="184252"/>
          </a:xfrm>
          <a:prstGeom prst="rect">
            <a:avLst/>
          </a:prstGeom>
          <a:noFill/>
          <a:ln cap="flat" cmpd="sng" w="19050">
            <a:solidFill>
              <a:srgbClr val="000000"/>
            </a:solidFill>
            <a:prstDash val="solid"/>
            <a:round/>
            <a:headEnd len="sm" w="sm" type="none"/>
            <a:tailEnd len="sm" w="sm" type="none"/>
          </a:ln>
        </p:spPr>
      </p:pic>
      <p:pic>
        <p:nvPicPr>
          <p:cNvPr id="188" name="Google Shape;188;p31"/>
          <p:cNvPicPr preferRelativeResize="0"/>
          <p:nvPr/>
        </p:nvPicPr>
        <p:blipFill>
          <a:blip r:embed="rId6">
            <a:alphaModFix/>
          </a:blip>
          <a:stretch>
            <a:fillRect/>
          </a:stretch>
        </p:blipFill>
        <p:spPr>
          <a:xfrm>
            <a:off x="9755180" y="1043014"/>
            <a:ext cx="184250" cy="184252"/>
          </a:xfrm>
          <a:prstGeom prst="rect">
            <a:avLst/>
          </a:prstGeom>
          <a:noFill/>
          <a:ln cap="flat" cmpd="sng" w="19050">
            <a:solidFill>
              <a:srgbClr val="000000"/>
            </a:solidFill>
            <a:prstDash val="solid"/>
            <a:round/>
            <a:headEnd len="sm" w="sm" type="none"/>
            <a:tailEnd len="sm" w="sm" type="none"/>
          </a:ln>
        </p:spPr>
      </p:pic>
      <p:pic>
        <p:nvPicPr>
          <p:cNvPr id="189" name="Google Shape;189;p31"/>
          <p:cNvPicPr preferRelativeResize="0"/>
          <p:nvPr/>
        </p:nvPicPr>
        <p:blipFill>
          <a:blip r:embed="rId4">
            <a:alphaModFix/>
          </a:blip>
          <a:stretch>
            <a:fillRect/>
          </a:stretch>
        </p:blipFill>
        <p:spPr>
          <a:xfrm>
            <a:off x="410400" y="3481861"/>
            <a:ext cx="192261" cy="833141"/>
          </a:xfrm>
          <a:prstGeom prst="rect">
            <a:avLst/>
          </a:prstGeom>
          <a:noFill/>
          <a:ln cap="flat" cmpd="sng" w="19050">
            <a:solidFill>
              <a:srgbClr val="000000"/>
            </a:solidFill>
            <a:prstDash val="solid"/>
            <a:round/>
            <a:headEnd len="sm" w="sm" type="none"/>
            <a:tailEnd len="sm" w="sm" type="none"/>
          </a:ln>
        </p:spPr>
      </p:pic>
      <p:pic>
        <p:nvPicPr>
          <p:cNvPr id="190" name="Google Shape;190;p31"/>
          <p:cNvPicPr preferRelativeResize="0"/>
          <p:nvPr/>
        </p:nvPicPr>
        <p:blipFill>
          <a:blip r:embed="rId4">
            <a:alphaModFix/>
          </a:blip>
          <a:stretch>
            <a:fillRect/>
          </a:stretch>
        </p:blipFill>
        <p:spPr>
          <a:xfrm>
            <a:off x="693475" y="3481861"/>
            <a:ext cx="192261" cy="833141"/>
          </a:xfrm>
          <a:prstGeom prst="rect">
            <a:avLst/>
          </a:prstGeom>
          <a:noFill/>
          <a:ln cap="flat" cmpd="sng" w="19050">
            <a:solidFill>
              <a:srgbClr val="000000"/>
            </a:solidFill>
            <a:prstDash val="solid"/>
            <a:round/>
            <a:headEnd len="sm" w="sm" type="none"/>
            <a:tailEnd len="sm" w="sm" type="none"/>
          </a:ln>
        </p:spPr>
      </p:pic>
      <p:pic>
        <p:nvPicPr>
          <p:cNvPr id="191" name="Google Shape;191;p31"/>
          <p:cNvPicPr preferRelativeResize="0"/>
          <p:nvPr/>
        </p:nvPicPr>
        <p:blipFill>
          <a:blip r:embed="rId4">
            <a:alphaModFix/>
          </a:blip>
          <a:stretch>
            <a:fillRect/>
          </a:stretch>
        </p:blipFill>
        <p:spPr>
          <a:xfrm>
            <a:off x="976550" y="3481861"/>
            <a:ext cx="192261" cy="833141"/>
          </a:xfrm>
          <a:prstGeom prst="rect">
            <a:avLst/>
          </a:prstGeom>
          <a:noFill/>
          <a:ln cap="flat" cmpd="sng" w="19050">
            <a:solidFill>
              <a:srgbClr val="000000"/>
            </a:solidFill>
            <a:prstDash val="solid"/>
            <a:round/>
            <a:headEnd len="sm" w="sm" type="none"/>
            <a:tailEnd len="sm" w="sm" type="none"/>
          </a:ln>
        </p:spPr>
      </p:pic>
      <p:pic>
        <p:nvPicPr>
          <p:cNvPr id="192" name="Google Shape;192;p31"/>
          <p:cNvPicPr preferRelativeResize="0"/>
          <p:nvPr/>
        </p:nvPicPr>
        <p:blipFill>
          <a:blip r:embed="rId4">
            <a:alphaModFix/>
          </a:blip>
          <a:stretch>
            <a:fillRect/>
          </a:stretch>
        </p:blipFill>
        <p:spPr>
          <a:xfrm>
            <a:off x="1259625" y="3481861"/>
            <a:ext cx="192261" cy="833141"/>
          </a:xfrm>
          <a:prstGeom prst="rect">
            <a:avLst/>
          </a:prstGeom>
          <a:noFill/>
          <a:ln cap="flat" cmpd="sng" w="19050">
            <a:solidFill>
              <a:srgbClr val="000000"/>
            </a:solidFill>
            <a:prstDash val="solid"/>
            <a:round/>
            <a:headEnd len="sm" w="sm" type="none"/>
            <a:tailEnd len="sm" w="sm" type="none"/>
          </a:ln>
        </p:spPr>
      </p:pic>
      <p:pic>
        <p:nvPicPr>
          <p:cNvPr id="193" name="Google Shape;193;p31"/>
          <p:cNvPicPr preferRelativeResize="0"/>
          <p:nvPr/>
        </p:nvPicPr>
        <p:blipFill>
          <a:blip r:embed="rId6">
            <a:alphaModFix/>
          </a:blip>
          <a:stretch>
            <a:fillRect/>
          </a:stretch>
        </p:blipFill>
        <p:spPr>
          <a:xfrm>
            <a:off x="1590230" y="3481839"/>
            <a:ext cx="184250" cy="184252"/>
          </a:xfrm>
          <a:prstGeom prst="rect">
            <a:avLst/>
          </a:prstGeom>
          <a:noFill/>
          <a:ln cap="flat" cmpd="sng" w="19050">
            <a:solidFill>
              <a:srgbClr val="000000"/>
            </a:solidFill>
            <a:prstDash val="solid"/>
            <a:round/>
            <a:headEnd len="sm" w="sm" type="none"/>
            <a:tailEnd len="sm" w="sm" type="none"/>
          </a:ln>
        </p:spPr>
      </p:pic>
      <p:pic>
        <p:nvPicPr>
          <p:cNvPr id="194" name="Google Shape;194;p31"/>
          <p:cNvPicPr preferRelativeResize="0"/>
          <p:nvPr/>
        </p:nvPicPr>
        <p:blipFill>
          <a:blip r:embed="rId6">
            <a:alphaModFix/>
          </a:blip>
          <a:stretch>
            <a:fillRect/>
          </a:stretch>
        </p:blipFill>
        <p:spPr>
          <a:xfrm>
            <a:off x="1590230" y="3736914"/>
            <a:ext cx="184250" cy="184252"/>
          </a:xfrm>
          <a:prstGeom prst="rect">
            <a:avLst/>
          </a:prstGeom>
          <a:noFill/>
          <a:ln cap="flat" cmpd="sng" w="19050">
            <a:solidFill>
              <a:srgbClr val="000000"/>
            </a:solidFill>
            <a:prstDash val="solid"/>
            <a:round/>
            <a:headEnd len="sm" w="sm" type="none"/>
            <a:tailEnd len="sm" w="sm" type="none"/>
          </a:ln>
        </p:spPr>
      </p:pic>
      <p:pic>
        <p:nvPicPr>
          <p:cNvPr id="195" name="Google Shape;195;p31"/>
          <p:cNvPicPr preferRelativeResize="0"/>
          <p:nvPr/>
        </p:nvPicPr>
        <p:blipFill>
          <a:blip r:embed="rId6">
            <a:alphaModFix/>
          </a:blip>
          <a:stretch>
            <a:fillRect/>
          </a:stretch>
        </p:blipFill>
        <p:spPr>
          <a:xfrm>
            <a:off x="1590230" y="3991989"/>
            <a:ext cx="184250" cy="184252"/>
          </a:xfrm>
          <a:prstGeom prst="rect">
            <a:avLst/>
          </a:prstGeom>
          <a:noFill/>
          <a:ln cap="flat" cmpd="sng" w="19050">
            <a:solidFill>
              <a:srgbClr val="000000"/>
            </a:solidFill>
            <a:prstDash val="solid"/>
            <a:round/>
            <a:headEnd len="sm" w="sm" type="none"/>
            <a:tailEnd len="sm" w="sm" type="none"/>
          </a:ln>
        </p:spPr>
      </p:pic>
      <p:pic>
        <p:nvPicPr>
          <p:cNvPr id="196" name="Google Shape;196;p31"/>
          <p:cNvPicPr preferRelativeResize="0"/>
          <p:nvPr/>
        </p:nvPicPr>
        <p:blipFill>
          <a:blip r:embed="rId3">
            <a:alphaModFix/>
          </a:blip>
          <a:stretch>
            <a:fillRect/>
          </a:stretch>
        </p:blipFill>
        <p:spPr>
          <a:xfrm>
            <a:off x="1912833" y="3485859"/>
            <a:ext cx="192261" cy="825130"/>
          </a:xfrm>
          <a:prstGeom prst="rect">
            <a:avLst/>
          </a:prstGeom>
          <a:noFill/>
          <a:ln cap="flat" cmpd="sng" w="19050">
            <a:solidFill>
              <a:srgbClr val="000000"/>
            </a:solidFill>
            <a:prstDash val="solid"/>
            <a:round/>
            <a:headEnd len="sm" w="sm" type="none"/>
            <a:tailEnd len="sm" w="sm" type="none"/>
          </a:ln>
        </p:spPr>
      </p:pic>
      <p:pic>
        <p:nvPicPr>
          <p:cNvPr id="197" name="Google Shape;197;p31"/>
          <p:cNvPicPr preferRelativeResize="0"/>
          <p:nvPr/>
        </p:nvPicPr>
        <p:blipFill>
          <a:blip r:embed="rId3">
            <a:alphaModFix/>
          </a:blip>
          <a:stretch>
            <a:fillRect/>
          </a:stretch>
        </p:blipFill>
        <p:spPr>
          <a:xfrm>
            <a:off x="2195908" y="3485859"/>
            <a:ext cx="192261" cy="825130"/>
          </a:xfrm>
          <a:prstGeom prst="rect">
            <a:avLst/>
          </a:prstGeom>
          <a:noFill/>
          <a:ln cap="flat" cmpd="sng" w="19050">
            <a:solidFill>
              <a:srgbClr val="000000"/>
            </a:solidFill>
            <a:prstDash val="solid"/>
            <a:round/>
            <a:headEnd len="sm" w="sm" type="none"/>
            <a:tailEnd len="sm" w="sm" type="none"/>
          </a:ln>
        </p:spPr>
      </p:pic>
      <p:pic>
        <p:nvPicPr>
          <p:cNvPr id="198" name="Google Shape;198;p31"/>
          <p:cNvPicPr preferRelativeResize="0"/>
          <p:nvPr/>
        </p:nvPicPr>
        <p:blipFill>
          <a:blip r:embed="rId6">
            <a:alphaModFix/>
          </a:blip>
          <a:stretch>
            <a:fillRect/>
          </a:stretch>
        </p:blipFill>
        <p:spPr>
          <a:xfrm>
            <a:off x="2478980" y="3481839"/>
            <a:ext cx="184250" cy="184252"/>
          </a:xfrm>
          <a:prstGeom prst="rect">
            <a:avLst/>
          </a:prstGeom>
          <a:noFill/>
          <a:ln cap="flat" cmpd="sng" w="19050">
            <a:solidFill>
              <a:srgbClr val="000000"/>
            </a:solidFill>
            <a:prstDash val="solid"/>
            <a:round/>
            <a:headEnd len="sm" w="sm" type="none"/>
            <a:tailEnd len="sm" w="sm" type="none"/>
          </a:ln>
        </p:spPr>
      </p:pic>
      <p:pic>
        <p:nvPicPr>
          <p:cNvPr id="199" name="Google Shape;199;p31"/>
          <p:cNvPicPr preferRelativeResize="0"/>
          <p:nvPr/>
        </p:nvPicPr>
        <p:blipFill>
          <a:blip r:embed="rId6">
            <a:alphaModFix/>
          </a:blip>
          <a:stretch>
            <a:fillRect/>
          </a:stretch>
        </p:blipFill>
        <p:spPr>
          <a:xfrm>
            <a:off x="2478980" y="3736914"/>
            <a:ext cx="184250" cy="184252"/>
          </a:xfrm>
          <a:prstGeom prst="rect">
            <a:avLst/>
          </a:prstGeom>
          <a:noFill/>
          <a:ln cap="flat" cmpd="sng" w="19050">
            <a:solidFill>
              <a:srgbClr val="000000"/>
            </a:solidFill>
            <a:prstDash val="solid"/>
            <a:round/>
            <a:headEnd len="sm" w="sm" type="none"/>
            <a:tailEnd len="sm" w="sm" type="none"/>
          </a:ln>
        </p:spPr>
      </p:pic>
      <p:pic>
        <p:nvPicPr>
          <p:cNvPr descr="&lt;math xmlns=&quot;http://www.w3.org/1998/Math/MathML&quot; display=&quot;block&quot; data-is-equatio=&quot;1&quot; data-latex=&quot;4x+3-2x+2\ \ \text{and  }2x+5&quot;&gt;&lt;mn&gt;4&lt;/mn&gt;&lt;mi&gt;x&lt;/mi&gt;&lt;mo&gt;+&lt;/mo&gt;&lt;mn&gt;3&lt;/mn&gt;&lt;mo&gt;−&lt;/mo&gt;&lt;mn&gt;2&lt;/mn&gt;&lt;mi&gt;x&lt;/mi&gt;&lt;mo&gt;+&lt;/mo&gt;&lt;mn&gt;2&lt;/mn&gt;&lt;mtext&gt;&lt;/mtext&gt;&lt;mtext&gt;&lt;/mtext&gt;&lt;mtext&gt;and &lt;/mtext&gt;&lt;mn&gt;2&lt;/mn&gt;&lt;mi&gt;x&lt;/mi&gt;&lt;mo&gt;+&lt;/mo&gt;&lt;mn&gt;5&lt;/mn&gt;&lt;/math&gt;" id="200" name="Google Shape;200;p31" title="4 x plus 3 minus 2 x plus 2 and 2 x plus 5"/>
          <p:cNvPicPr preferRelativeResize="0"/>
          <p:nvPr/>
        </p:nvPicPr>
        <p:blipFill>
          <a:blip r:embed="rId7">
            <a:alphaModFix/>
          </a:blip>
          <a:stretch>
            <a:fillRect/>
          </a:stretch>
        </p:blipFill>
        <p:spPr>
          <a:xfrm>
            <a:off x="3184775" y="3486888"/>
            <a:ext cx="2641801" cy="174185"/>
          </a:xfrm>
          <a:prstGeom prst="rect">
            <a:avLst/>
          </a:prstGeom>
          <a:noFill/>
          <a:ln>
            <a:noFill/>
          </a:ln>
        </p:spPr>
      </p:pic>
      <p:pic>
        <p:nvPicPr>
          <p:cNvPr id="201" name="Google Shape;201;p31"/>
          <p:cNvPicPr preferRelativeResize="0"/>
          <p:nvPr/>
        </p:nvPicPr>
        <p:blipFill>
          <a:blip r:embed="rId3">
            <a:alphaModFix/>
          </a:blip>
          <a:stretch>
            <a:fillRect/>
          </a:stretch>
        </p:blipFill>
        <p:spPr>
          <a:xfrm>
            <a:off x="9242171" y="2840959"/>
            <a:ext cx="192261" cy="825130"/>
          </a:xfrm>
          <a:prstGeom prst="rect">
            <a:avLst/>
          </a:prstGeom>
          <a:noFill/>
          <a:ln cap="flat" cmpd="sng" w="19050">
            <a:solidFill>
              <a:srgbClr val="000000"/>
            </a:solidFill>
            <a:prstDash val="solid"/>
            <a:round/>
            <a:headEnd len="sm" w="sm" type="none"/>
            <a:tailEnd len="sm" w="sm" type="none"/>
          </a:ln>
        </p:spPr>
      </p:pic>
      <p:pic>
        <p:nvPicPr>
          <p:cNvPr id="202" name="Google Shape;202;p31"/>
          <p:cNvPicPr preferRelativeResize="0"/>
          <p:nvPr/>
        </p:nvPicPr>
        <p:blipFill>
          <a:blip r:embed="rId4">
            <a:alphaModFix/>
          </a:blip>
          <a:stretch>
            <a:fillRect/>
          </a:stretch>
        </p:blipFill>
        <p:spPr>
          <a:xfrm>
            <a:off x="9505338" y="2831436"/>
            <a:ext cx="192261" cy="833141"/>
          </a:xfrm>
          <a:prstGeom prst="rect">
            <a:avLst/>
          </a:prstGeom>
          <a:noFill/>
          <a:ln cap="flat" cmpd="sng" w="19050">
            <a:solidFill>
              <a:srgbClr val="000000"/>
            </a:solidFill>
            <a:prstDash val="solid"/>
            <a:round/>
            <a:headEnd len="sm" w="sm" type="none"/>
            <a:tailEnd len="sm" w="sm" type="none"/>
          </a:ln>
        </p:spPr>
      </p:pic>
      <p:pic>
        <p:nvPicPr>
          <p:cNvPr id="203" name="Google Shape;203;p31"/>
          <p:cNvPicPr preferRelativeResize="0"/>
          <p:nvPr/>
        </p:nvPicPr>
        <p:blipFill>
          <a:blip r:embed="rId5">
            <a:alphaModFix/>
          </a:blip>
          <a:stretch>
            <a:fillRect/>
          </a:stretch>
        </p:blipFill>
        <p:spPr>
          <a:xfrm>
            <a:off x="9759625" y="2840959"/>
            <a:ext cx="192261" cy="184252"/>
          </a:xfrm>
          <a:prstGeom prst="rect">
            <a:avLst/>
          </a:prstGeom>
          <a:noFill/>
          <a:ln cap="flat" cmpd="sng" w="19050">
            <a:solidFill>
              <a:srgbClr val="000000"/>
            </a:solidFill>
            <a:prstDash val="solid"/>
            <a:round/>
            <a:headEnd len="sm" w="sm" type="none"/>
            <a:tailEnd len="sm" w="sm" type="none"/>
          </a:ln>
        </p:spPr>
      </p:pic>
      <p:pic>
        <p:nvPicPr>
          <p:cNvPr id="204" name="Google Shape;204;p31"/>
          <p:cNvPicPr preferRelativeResize="0"/>
          <p:nvPr/>
        </p:nvPicPr>
        <p:blipFill>
          <a:blip r:embed="rId6">
            <a:alphaModFix/>
          </a:blip>
          <a:stretch>
            <a:fillRect/>
          </a:stretch>
        </p:blipFill>
        <p:spPr>
          <a:xfrm>
            <a:off x="9759618" y="3093414"/>
            <a:ext cx="184250" cy="184252"/>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2"/>
          <p:cNvSpPr txBox="1"/>
          <p:nvPr>
            <p:ph type="title"/>
          </p:nvPr>
        </p:nvSpPr>
        <p:spPr>
          <a:xfrm>
            <a:off x="311700" y="114025"/>
            <a:ext cx="5933400" cy="40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520">
                <a:latin typeface="Lexend Deca"/>
                <a:ea typeface="Lexend Deca"/>
                <a:cs typeface="Lexend Deca"/>
                <a:sym typeface="Lexend Deca"/>
              </a:rPr>
              <a:t>Write an equation to model each situation, then solve it.</a:t>
            </a:r>
            <a:endParaRPr sz="1520">
              <a:latin typeface="Lexend Deca"/>
              <a:ea typeface="Lexend Deca"/>
              <a:cs typeface="Lexend Deca"/>
              <a:sym typeface="Lexend Deca"/>
            </a:endParaRPr>
          </a:p>
        </p:txBody>
      </p:sp>
      <p:grpSp>
        <p:nvGrpSpPr>
          <p:cNvPr id="210" name="Google Shape;210;p32"/>
          <p:cNvGrpSpPr/>
          <p:nvPr/>
        </p:nvGrpSpPr>
        <p:grpSpPr>
          <a:xfrm>
            <a:off x="5682951" y="517350"/>
            <a:ext cx="2584330" cy="1699429"/>
            <a:chOff x="5682951" y="517350"/>
            <a:chExt cx="2584330" cy="1699429"/>
          </a:xfrm>
        </p:grpSpPr>
        <p:pic>
          <p:nvPicPr>
            <p:cNvPr id="211" name="Google Shape;211;p32"/>
            <p:cNvPicPr preferRelativeResize="0"/>
            <p:nvPr/>
          </p:nvPicPr>
          <p:blipFill rotWithShape="1">
            <a:blip r:embed="rId3">
              <a:alphaModFix/>
            </a:blip>
            <a:srcRect b="15938" l="3846" r="2564" t="28874"/>
            <a:stretch/>
          </p:blipFill>
          <p:spPr>
            <a:xfrm>
              <a:off x="5682951" y="1038082"/>
              <a:ext cx="2584330" cy="1178697"/>
            </a:xfrm>
            <a:prstGeom prst="rect">
              <a:avLst/>
            </a:prstGeom>
            <a:noFill/>
            <a:ln>
              <a:noFill/>
            </a:ln>
          </p:spPr>
        </p:pic>
        <p:sp>
          <p:nvSpPr>
            <p:cNvPr id="212" name="Google Shape;212;p32"/>
            <p:cNvSpPr/>
            <p:nvPr/>
          </p:nvSpPr>
          <p:spPr>
            <a:xfrm>
              <a:off x="5831286" y="970302"/>
              <a:ext cx="405989" cy="405989"/>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x</a:t>
              </a:r>
              <a:endParaRPr b="1"/>
            </a:p>
          </p:txBody>
        </p:sp>
        <p:sp>
          <p:nvSpPr>
            <p:cNvPr id="213" name="Google Shape;213;p32"/>
            <p:cNvSpPr/>
            <p:nvPr/>
          </p:nvSpPr>
          <p:spPr>
            <a:xfrm>
              <a:off x="6330972" y="1196736"/>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4" name="Google Shape;214;p32"/>
            <p:cNvSpPr/>
            <p:nvPr/>
          </p:nvSpPr>
          <p:spPr>
            <a:xfrm>
              <a:off x="6330972" y="970302"/>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5" name="Google Shape;215;p32"/>
            <p:cNvSpPr/>
            <p:nvPr/>
          </p:nvSpPr>
          <p:spPr>
            <a:xfrm>
              <a:off x="6559937" y="1196684"/>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6" name="Google Shape;216;p32"/>
            <p:cNvSpPr/>
            <p:nvPr/>
          </p:nvSpPr>
          <p:spPr>
            <a:xfrm>
              <a:off x="6559937" y="970250"/>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7" name="Google Shape;217;p32"/>
            <p:cNvSpPr/>
            <p:nvPr/>
          </p:nvSpPr>
          <p:spPr>
            <a:xfrm>
              <a:off x="6330972" y="743826"/>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8" name="Google Shape;218;p32"/>
            <p:cNvSpPr/>
            <p:nvPr/>
          </p:nvSpPr>
          <p:spPr>
            <a:xfrm>
              <a:off x="6559937" y="743774"/>
              <a:ext cx="179659" cy="179659"/>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700">
                  <a:solidFill>
                    <a:schemeClr val="lt1"/>
                  </a:solidFill>
                </a:rPr>
                <a:t>-</a:t>
              </a:r>
              <a:r>
                <a:rPr b="1" lang="en" sz="700">
                  <a:solidFill>
                    <a:schemeClr val="lt1"/>
                  </a:solidFill>
                </a:rPr>
                <a:t>1</a:t>
              </a:r>
              <a:endParaRPr b="1" sz="700">
                <a:solidFill>
                  <a:schemeClr val="lt1"/>
                </a:solidFill>
              </a:endParaRPr>
            </a:p>
          </p:txBody>
        </p:sp>
        <p:sp>
          <p:nvSpPr>
            <p:cNvPr id="219" name="Google Shape;219;p32"/>
            <p:cNvSpPr/>
            <p:nvPr/>
          </p:nvSpPr>
          <p:spPr>
            <a:xfrm>
              <a:off x="7434393" y="1196747"/>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0" name="Google Shape;220;p32"/>
            <p:cNvSpPr/>
            <p:nvPr/>
          </p:nvSpPr>
          <p:spPr>
            <a:xfrm>
              <a:off x="7434393" y="970313"/>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1" name="Google Shape;221;p32"/>
            <p:cNvSpPr/>
            <p:nvPr/>
          </p:nvSpPr>
          <p:spPr>
            <a:xfrm>
              <a:off x="7663358" y="1196695"/>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2" name="Google Shape;222;p32"/>
            <p:cNvSpPr/>
            <p:nvPr/>
          </p:nvSpPr>
          <p:spPr>
            <a:xfrm>
              <a:off x="7663358" y="970260"/>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3" name="Google Shape;223;p32"/>
            <p:cNvSpPr/>
            <p:nvPr/>
          </p:nvSpPr>
          <p:spPr>
            <a:xfrm>
              <a:off x="7434393" y="743836"/>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4" name="Google Shape;224;p32"/>
            <p:cNvSpPr/>
            <p:nvPr/>
          </p:nvSpPr>
          <p:spPr>
            <a:xfrm>
              <a:off x="7434393" y="517402"/>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5" name="Google Shape;225;p32"/>
            <p:cNvSpPr/>
            <p:nvPr/>
          </p:nvSpPr>
          <p:spPr>
            <a:xfrm>
              <a:off x="7663358" y="743784"/>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26" name="Google Shape;226;p32"/>
            <p:cNvSpPr/>
            <p:nvPr/>
          </p:nvSpPr>
          <p:spPr>
            <a:xfrm>
              <a:off x="7663358" y="517350"/>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grpSp>
      <p:sp>
        <p:nvSpPr>
          <p:cNvPr id="227" name="Google Shape;227;p32"/>
          <p:cNvSpPr txBox="1"/>
          <p:nvPr/>
        </p:nvSpPr>
        <p:spPr>
          <a:xfrm>
            <a:off x="311700" y="3309225"/>
            <a:ext cx="8448300" cy="41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20">
                <a:solidFill>
                  <a:schemeClr val="dk1"/>
                </a:solidFill>
                <a:latin typeface="Lexend Deca"/>
                <a:ea typeface="Lexend Deca"/>
                <a:cs typeface="Lexend Deca"/>
                <a:sym typeface="Lexend Deca"/>
              </a:rPr>
              <a:t>If 4p + 12 = 20, what values make sense to complete these statements. Explain one.</a:t>
            </a:r>
            <a:endParaRPr/>
          </a:p>
        </p:txBody>
      </p:sp>
      <p:sp>
        <p:nvSpPr>
          <p:cNvPr id="228" name="Google Shape;228;p32"/>
          <p:cNvSpPr txBox="1"/>
          <p:nvPr/>
        </p:nvSpPr>
        <p:spPr>
          <a:xfrm>
            <a:off x="9222800" y="382700"/>
            <a:ext cx="1730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Lato"/>
                <a:ea typeface="Lato"/>
                <a:cs typeface="Lato"/>
                <a:sym typeface="Lato"/>
              </a:rPr>
              <a:t>Use algebra tiles in </a:t>
            </a:r>
            <a:r>
              <a:rPr lang="en" u="sng">
                <a:solidFill>
                  <a:schemeClr val="hlink"/>
                </a:solidFill>
                <a:latin typeface="Lato"/>
                <a:ea typeface="Lato"/>
                <a:cs typeface="Lato"/>
                <a:sym typeface="Lato"/>
                <a:hlinkClick r:id="rId4"/>
              </a:rPr>
              <a:t>Polypad</a:t>
            </a:r>
            <a:r>
              <a:rPr lang="en">
                <a:latin typeface="Lato"/>
                <a:ea typeface="Lato"/>
                <a:cs typeface="Lato"/>
                <a:sym typeface="Lato"/>
              </a:rPr>
              <a:t> if necessary. Insert a screenshot here or describe your thinking verbally to your teacher.</a:t>
            </a:r>
            <a:endParaRPr>
              <a:latin typeface="Lato"/>
              <a:ea typeface="Lato"/>
              <a:cs typeface="Lato"/>
              <a:sym typeface="Lato"/>
            </a:endParaRPr>
          </a:p>
        </p:txBody>
      </p:sp>
      <p:sp>
        <p:nvSpPr>
          <p:cNvPr id="229" name="Google Shape;229;p32"/>
          <p:cNvSpPr/>
          <p:nvPr/>
        </p:nvSpPr>
        <p:spPr>
          <a:xfrm>
            <a:off x="6413050" y="56000"/>
            <a:ext cx="2641800" cy="326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NAME:</a:t>
            </a:r>
            <a:endParaRPr>
              <a:latin typeface="Lexend Deca"/>
              <a:ea typeface="Lexend Deca"/>
              <a:cs typeface="Lexend Deca"/>
              <a:sym typeface="Lexend Deca"/>
            </a:endParaRPr>
          </a:p>
        </p:txBody>
      </p:sp>
      <p:grpSp>
        <p:nvGrpSpPr>
          <p:cNvPr id="230" name="Google Shape;230;p32"/>
          <p:cNvGrpSpPr/>
          <p:nvPr/>
        </p:nvGrpSpPr>
        <p:grpSpPr>
          <a:xfrm>
            <a:off x="959428" y="520501"/>
            <a:ext cx="2584330" cy="1693125"/>
            <a:chOff x="959428" y="520501"/>
            <a:chExt cx="2584330" cy="1693125"/>
          </a:xfrm>
        </p:grpSpPr>
        <p:pic>
          <p:nvPicPr>
            <p:cNvPr id="231" name="Google Shape;231;p32"/>
            <p:cNvPicPr preferRelativeResize="0"/>
            <p:nvPr/>
          </p:nvPicPr>
          <p:blipFill rotWithShape="1">
            <a:blip r:embed="rId3">
              <a:alphaModFix/>
            </a:blip>
            <a:srcRect b="15938" l="3846" r="2564" t="28874"/>
            <a:stretch/>
          </p:blipFill>
          <p:spPr>
            <a:xfrm>
              <a:off x="959428" y="1034929"/>
              <a:ext cx="2584330" cy="1178697"/>
            </a:xfrm>
            <a:prstGeom prst="rect">
              <a:avLst/>
            </a:prstGeom>
            <a:noFill/>
            <a:ln>
              <a:noFill/>
            </a:ln>
          </p:spPr>
        </p:pic>
        <p:sp>
          <p:nvSpPr>
            <p:cNvPr id="232" name="Google Shape;232;p32"/>
            <p:cNvSpPr/>
            <p:nvPr/>
          </p:nvSpPr>
          <p:spPr>
            <a:xfrm>
              <a:off x="1107763" y="967149"/>
              <a:ext cx="405989" cy="405989"/>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k</a:t>
              </a:r>
              <a:endParaRPr b="1"/>
            </a:p>
          </p:txBody>
        </p:sp>
        <p:sp>
          <p:nvSpPr>
            <p:cNvPr id="233" name="Google Shape;233;p32"/>
            <p:cNvSpPr/>
            <p:nvPr/>
          </p:nvSpPr>
          <p:spPr>
            <a:xfrm>
              <a:off x="2507876" y="1193636"/>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4" name="Google Shape;234;p32"/>
            <p:cNvSpPr/>
            <p:nvPr/>
          </p:nvSpPr>
          <p:spPr>
            <a:xfrm>
              <a:off x="2507876" y="967201"/>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5" name="Google Shape;235;p32"/>
            <p:cNvSpPr/>
            <p:nvPr/>
          </p:nvSpPr>
          <p:spPr>
            <a:xfrm>
              <a:off x="2736840" y="1193583"/>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6" name="Google Shape;236;p32"/>
            <p:cNvSpPr/>
            <p:nvPr/>
          </p:nvSpPr>
          <p:spPr>
            <a:xfrm>
              <a:off x="2736840" y="967149"/>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7" name="Google Shape;237;p32"/>
            <p:cNvSpPr/>
            <p:nvPr/>
          </p:nvSpPr>
          <p:spPr>
            <a:xfrm>
              <a:off x="2507876" y="740725"/>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8" name="Google Shape;238;p32"/>
            <p:cNvSpPr/>
            <p:nvPr/>
          </p:nvSpPr>
          <p:spPr>
            <a:xfrm>
              <a:off x="2736840" y="740673"/>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39" name="Google Shape;239;p32"/>
            <p:cNvSpPr/>
            <p:nvPr/>
          </p:nvSpPr>
          <p:spPr>
            <a:xfrm>
              <a:off x="1602180" y="967149"/>
              <a:ext cx="405989" cy="405989"/>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k</a:t>
              </a:r>
              <a:endParaRPr b="1"/>
            </a:p>
          </p:txBody>
        </p:sp>
        <p:sp>
          <p:nvSpPr>
            <p:cNvPr id="240" name="Google Shape;240;p32"/>
            <p:cNvSpPr/>
            <p:nvPr/>
          </p:nvSpPr>
          <p:spPr>
            <a:xfrm>
              <a:off x="1107763" y="520501"/>
              <a:ext cx="405989" cy="405989"/>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k</a:t>
              </a:r>
              <a:endParaRPr b="1"/>
            </a:p>
          </p:txBody>
        </p:sp>
        <p:sp>
          <p:nvSpPr>
            <p:cNvPr id="241" name="Google Shape;241;p32"/>
            <p:cNvSpPr/>
            <p:nvPr/>
          </p:nvSpPr>
          <p:spPr>
            <a:xfrm>
              <a:off x="1602180" y="520501"/>
              <a:ext cx="405989" cy="405989"/>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k</a:t>
              </a:r>
              <a:endParaRPr b="1"/>
            </a:p>
          </p:txBody>
        </p:sp>
        <p:sp>
          <p:nvSpPr>
            <p:cNvPr id="242" name="Google Shape;242;p32"/>
            <p:cNvSpPr/>
            <p:nvPr/>
          </p:nvSpPr>
          <p:spPr>
            <a:xfrm>
              <a:off x="2965805" y="1193636"/>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43" name="Google Shape;243;p32"/>
            <p:cNvSpPr/>
            <p:nvPr/>
          </p:nvSpPr>
          <p:spPr>
            <a:xfrm>
              <a:off x="2965805" y="967201"/>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44" name="Google Shape;244;p32"/>
            <p:cNvSpPr/>
            <p:nvPr/>
          </p:nvSpPr>
          <p:spPr>
            <a:xfrm>
              <a:off x="3194769" y="1193583"/>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45" name="Google Shape;245;p32"/>
            <p:cNvSpPr/>
            <p:nvPr/>
          </p:nvSpPr>
          <p:spPr>
            <a:xfrm>
              <a:off x="3194769" y="967149"/>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46" name="Google Shape;246;p32"/>
            <p:cNvSpPr/>
            <p:nvPr/>
          </p:nvSpPr>
          <p:spPr>
            <a:xfrm>
              <a:off x="2965805" y="740725"/>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sp>
          <p:nvSpPr>
            <p:cNvPr id="247" name="Google Shape;247;p32"/>
            <p:cNvSpPr/>
            <p:nvPr/>
          </p:nvSpPr>
          <p:spPr>
            <a:xfrm>
              <a:off x="3194769" y="740673"/>
              <a:ext cx="179659" cy="179659"/>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ctr">
                <a:spcBef>
                  <a:spcPts val="0"/>
                </a:spcBef>
                <a:spcAft>
                  <a:spcPts val="0"/>
                </a:spcAft>
                <a:buNone/>
              </a:pPr>
              <a:r>
                <a:rPr b="1" lang="en" sz="1100">
                  <a:solidFill>
                    <a:schemeClr val="lt1"/>
                  </a:solidFill>
                </a:rPr>
                <a:t>1</a:t>
              </a:r>
              <a:endParaRPr b="1" sz="1100">
                <a:solidFill>
                  <a:schemeClr val="lt1"/>
                </a:solidFill>
              </a:endParaRPr>
            </a:p>
          </p:txBody>
        </p:sp>
      </p:grpSp>
      <p:sp>
        <p:nvSpPr>
          <p:cNvPr id="248" name="Google Shape;248;p32"/>
          <p:cNvSpPr/>
          <p:nvPr/>
        </p:nvSpPr>
        <p:spPr>
          <a:xfrm>
            <a:off x="311700" y="3727725"/>
            <a:ext cx="1602000" cy="441600"/>
          </a:xfrm>
          <a:prstGeom prst="rect">
            <a:avLst/>
          </a:prstGeom>
          <a:solidFill>
            <a:srgbClr val="FFF2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4p + 8 = ____ </a:t>
            </a:r>
            <a:endParaRPr>
              <a:latin typeface="Lexend Deca"/>
              <a:ea typeface="Lexend Deca"/>
              <a:cs typeface="Lexend Deca"/>
              <a:sym typeface="Lexend Deca"/>
            </a:endParaRPr>
          </a:p>
        </p:txBody>
      </p:sp>
      <p:sp>
        <p:nvSpPr>
          <p:cNvPr id="249" name="Google Shape;249;p32"/>
          <p:cNvSpPr/>
          <p:nvPr/>
        </p:nvSpPr>
        <p:spPr>
          <a:xfrm>
            <a:off x="311700" y="4318850"/>
            <a:ext cx="1602000" cy="441600"/>
          </a:xfrm>
          <a:prstGeom prst="rect">
            <a:avLst/>
          </a:prstGeom>
          <a:solidFill>
            <a:srgbClr val="FFF2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exend Deca"/>
                <a:ea typeface="Lexend Deca"/>
                <a:cs typeface="Lexend Deca"/>
                <a:sym typeface="Lexend Deca"/>
              </a:rPr>
              <a:t>8</a:t>
            </a:r>
            <a:r>
              <a:rPr lang="en">
                <a:latin typeface="Lexend Deca"/>
                <a:ea typeface="Lexend Deca"/>
                <a:cs typeface="Lexend Deca"/>
                <a:sym typeface="Lexend Deca"/>
              </a:rPr>
              <a:t>p + 24 = ____</a:t>
            </a:r>
            <a:endParaRPr>
              <a:latin typeface="Lexend Deca"/>
              <a:ea typeface="Lexend Deca"/>
              <a:cs typeface="Lexend Deca"/>
              <a:sym typeface="Lexend Dec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53" name="Shape 253"/>
        <p:cNvGrpSpPr/>
        <p:nvPr/>
      </p:nvGrpSpPr>
      <p:grpSpPr>
        <a:xfrm>
          <a:off x="0" y="0"/>
          <a:ext cx="0" cy="0"/>
          <a:chOff x="0" y="0"/>
          <a:chExt cx="0" cy="0"/>
        </a:xfrm>
      </p:grpSpPr>
      <p:sp>
        <p:nvSpPr>
          <p:cNvPr id="254" name="Google Shape;254;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(Part 1) </a:t>
            </a:r>
            <a:endParaRPr sz="2140">
              <a:latin typeface="Lexend Deca Black"/>
              <a:ea typeface="Lexend Deca Black"/>
              <a:cs typeface="Lexend Deca Black"/>
              <a:sym typeface="Lexend Deca Black"/>
            </a:endParaRPr>
          </a:p>
        </p:txBody>
      </p:sp>
      <p:graphicFrame>
        <p:nvGraphicFramePr>
          <p:cNvPr id="255" name="Google Shape;255;p33"/>
          <p:cNvGraphicFramePr/>
          <p:nvPr/>
        </p:nvGraphicFramePr>
        <p:xfrm>
          <a:off x="311725" y="1150325"/>
          <a:ext cx="3000000" cy="3000000"/>
        </p:xfrm>
        <a:graphic>
          <a:graphicData uri="http://schemas.openxmlformats.org/drawingml/2006/table">
            <a:tbl>
              <a:tblPr>
                <a:noFill/>
                <a:tableStyleId>{2CA838F6-AE14-48AE-B9FA-B6FAF9FAF8D3}</a:tableStyleId>
              </a:tblPr>
              <a:tblGrid>
                <a:gridCol w="683025"/>
                <a:gridCol w="1084050"/>
                <a:gridCol w="1122400"/>
                <a:gridCol w="1131975"/>
                <a:gridCol w="1122400"/>
                <a:gridCol w="1122400"/>
                <a:gridCol w="1131975"/>
                <a:gridCol w="1122400"/>
              </a:tblGrid>
              <a:tr h="246675">
                <a:tc rowSpan="3">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gridSpan="3" rowSpan="3">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Understanding Variables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rowSpan="3" hMerge="1"/>
                <a:tc rowSpan="3" hMerge="1"/>
                <a:tc gridSpan="4" rowSpan="3">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Evaluating Expressions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rowSpan="3" hMerge="1"/>
                <a:tc rowSpan="3" hMerge="1"/>
                <a:tc rowSpan="3" hMerge="1"/>
              </a:tr>
              <a:tr h="141775">
                <a:tc vMerge="1"/>
                <a:tc gridSpan="3" vMerge="1"/>
                <a:tc hMerge="1" vMerge="1"/>
                <a:tc hMerge="1" vMerge="1"/>
                <a:tc gridSpan="4" vMerge="1"/>
                <a:tc hMerge="1" vMerge="1"/>
                <a:tc hMerge="1" vMerge="1"/>
                <a:tc hMerge="1" vMerge="1"/>
              </a:tr>
              <a:tr h="141775">
                <a:tc vMerge="1"/>
                <a:tc gridSpan="3" vMerge="1"/>
                <a:tc hMerge="1" vMerge="1"/>
                <a:tc hMerge="1" vMerge="1"/>
                <a:tc gridSpan="4" vMerge="1"/>
                <a:tc hMerge="1" vMerge="1"/>
                <a:tc hMerge="1" vMerge="1"/>
                <a:tc hMerge="1" vMerge="1"/>
              </a:tr>
              <a:tr h="493350">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recognize that a variable is a letter that represents a quantity</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equations with one or more variables to describe real-life situations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Create an expression or equation to represent a situation that includes one or more variable.</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evaluate algebraic expressions that involve whole numbers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evaluate algebraic expressions that involve decimals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evaluate algebraic expressions that involve rational numbers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compare two or more algebraic expressions</a:t>
                      </a:r>
                      <a:endParaRPr sz="8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using numerical methods (i.e., substitution) to identify those that</a:t>
                      </a:r>
                      <a:endParaRPr sz="8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are equivalent and justify their choices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r>
              <a:tr h="493350">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Slide</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3</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3</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3</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4</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4</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sp>
        <p:nvSpPr>
          <p:cNvPr id="256" name="Google Shape;256;p33"/>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60" name="Shape 260"/>
        <p:cNvGrpSpPr/>
        <p:nvPr/>
      </p:nvGrpSpPr>
      <p:grpSpPr>
        <a:xfrm>
          <a:off x="0" y="0"/>
          <a:ext cx="0" cy="0"/>
          <a:chOff x="0" y="0"/>
          <a:chExt cx="0" cy="0"/>
        </a:xfrm>
      </p:grpSpPr>
      <p:sp>
        <p:nvSpPr>
          <p:cNvPr id="261" name="Google Shape;26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(Part 2) </a:t>
            </a:r>
            <a:endParaRPr sz="2140">
              <a:latin typeface="Lexend Deca Black"/>
              <a:ea typeface="Lexend Deca Black"/>
              <a:cs typeface="Lexend Deca Black"/>
              <a:sym typeface="Lexend Deca Black"/>
            </a:endParaRPr>
          </a:p>
        </p:txBody>
      </p:sp>
      <p:graphicFrame>
        <p:nvGraphicFramePr>
          <p:cNvPr id="262" name="Google Shape;262;p34"/>
          <p:cNvGraphicFramePr/>
          <p:nvPr/>
        </p:nvGraphicFramePr>
        <p:xfrm>
          <a:off x="375200" y="1150325"/>
          <a:ext cx="3000000" cy="3000000"/>
        </p:xfrm>
        <a:graphic>
          <a:graphicData uri="http://schemas.openxmlformats.org/drawingml/2006/table">
            <a:tbl>
              <a:tblPr>
                <a:noFill/>
                <a:tableStyleId>{2CA838F6-AE14-48AE-B9FA-B6FAF9FAF8D3}</a:tableStyleId>
              </a:tblPr>
              <a:tblGrid>
                <a:gridCol w="599025"/>
                <a:gridCol w="950725"/>
                <a:gridCol w="984375"/>
                <a:gridCol w="992750"/>
                <a:gridCol w="984375"/>
                <a:gridCol w="984375"/>
                <a:gridCol w="992750"/>
                <a:gridCol w="984375"/>
                <a:gridCol w="984375"/>
              </a:tblGrid>
              <a:tr h="246675">
                <a:tc rowSpan="3">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gridSpan="8" rowSpan="3">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Simplifying and Expanding Algebraic Expressions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rowSpan="3" hMerge="1"/>
                <a:tc rowSpan="3" hMerge="1"/>
                <a:tc rowSpan="3" hMerge="1"/>
                <a:tc rowSpan="3" hMerge="1"/>
                <a:tc rowSpan="3" hMerge="1"/>
                <a:tc rowSpan="3" hMerge="1"/>
                <a:tc rowSpan="3" hMerge="1"/>
              </a:tr>
              <a:tr h="141775">
                <a:tc vMerge="1"/>
                <a:tc gridSpan="8" vMerge="1"/>
                <a:tc hMerge="1" vMerge="1"/>
                <a:tc hMerge="1" vMerge="1"/>
                <a:tc hMerge="1" vMerge="1"/>
                <a:tc hMerge="1" vMerge="1"/>
                <a:tc hMerge="1" vMerge="1"/>
                <a:tc hMerge="1" vMerge="1"/>
                <a:tc hMerge="1" vMerge="1"/>
              </a:tr>
              <a:tr h="141775">
                <a:tc vMerge="1"/>
                <a:tc gridSpan="8" vMerge="1"/>
                <a:tc hMerge="1" vMerge="1"/>
                <a:tc hMerge="1" vMerge="1"/>
                <a:tc hMerge="1" vMerge="1"/>
                <a:tc hMerge="1" vMerge="1"/>
                <a:tc hMerge="1" vMerge="1"/>
                <a:tc hMerge="1" vMerge="1"/>
                <a:tc hMerge="1" vMerge="1"/>
              </a:tr>
              <a:tr h="493350">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add and subtract monomials with a degree of 1 that involve whole numbers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add and subtract monomials with a degree of 1 that involve integers (start with positive whole numbers first)</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add binomials with a degree of 1 that involve integers (start with positive whole numbers first)</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Simplify algebraic expressions (with degree greater than 1) using various representations</a:t>
                      </a:r>
                      <a:endParaRPr sz="800">
                        <a:latin typeface="Century Gothic"/>
                        <a:ea typeface="Century Gothic"/>
                        <a:cs typeface="Century Gothic"/>
                        <a:sym typeface="Century Gothic"/>
                      </a:endParaRPr>
                    </a:p>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and tools</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apply the distributive property with a numerical multiplier</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multiply monomials by applying an understanding of multiplying powers with the same base</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Use tools to apply the distributive property with a monomial multiplier</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Expand and simplify algebraic expressions with a numerical multiplier and a monomial multiplier (distributive property)</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r>
              <a:tr h="773400">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Slide</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5</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5</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5</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sp>
        <p:nvSpPr>
          <p:cNvPr id="263" name="Google Shape;263;p34"/>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67" name="Shape 267"/>
        <p:cNvGrpSpPr/>
        <p:nvPr/>
      </p:nvGrpSpPr>
      <p:grpSpPr>
        <a:xfrm>
          <a:off x="0" y="0"/>
          <a:ext cx="0" cy="0"/>
          <a:chOff x="0" y="0"/>
          <a:chExt cx="0" cy="0"/>
        </a:xfrm>
      </p:grpSpPr>
      <p:sp>
        <p:nvSpPr>
          <p:cNvPr id="268" name="Google Shape;268;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40">
                <a:latin typeface="Lexend Deca Black"/>
                <a:ea typeface="Lexend Deca Black"/>
                <a:cs typeface="Lexend Deca Black"/>
                <a:sym typeface="Lexend Deca Black"/>
              </a:rPr>
              <a:t>Look Fors (Part 3) </a:t>
            </a:r>
            <a:endParaRPr sz="2140">
              <a:latin typeface="Lexend Deca Black"/>
              <a:ea typeface="Lexend Deca Black"/>
              <a:cs typeface="Lexend Deca Black"/>
              <a:sym typeface="Lexend Deca Black"/>
            </a:endParaRPr>
          </a:p>
        </p:txBody>
      </p:sp>
      <p:graphicFrame>
        <p:nvGraphicFramePr>
          <p:cNvPr id="269" name="Google Shape;269;p35"/>
          <p:cNvGraphicFramePr/>
          <p:nvPr/>
        </p:nvGraphicFramePr>
        <p:xfrm>
          <a:off x="311700" y="1017725"/>
          <a:ext cx="3000000" cy="3000000"/>
        </p:xfrm>
        <a:graphic>
          <a:graphicData uri="http://schemas.openxmlformats.org/drawingml/2006/table">
            <a:tbl>
              <a:tblPr>
                <a:noFill/>
                <a:tableStyleId>{2CA838F6-AE14-48AE-B9FA-B6FAF9FAF8D3}</a:tableStyleId>
              </a:tblPr>
              <a:tblGrid>
                <a:gridCol w="447350"/>
                <a:gridCol w="709950"/>
                <a:gridCol w="735075"/>
                <a:gridCol w="741325"/>
                <a:gridCol w="735075"/>
                <a:gridCol w="735075"/>
                <a:gridCol w="741325"/>
                <a:gridCol w="735075"/>
                <a:gridCol w="735075"/>
                <a:gridCol w="735075"/>
                <a:gridCol w="735075"/>
                <a:gridCol w="735075"/>
              </a:tblGrid>
              <a:tr h="246675">
                <a:tc rowSpan="3">
                  <a:txBody>
                    <a:bodyPr/>
                    <a:lstStyle/>
                    <a:p>
                      <a:pPr indent="0" lvl="0" marL="0" rtl="0" algn="ctr">
                        <a:lnSpc>
                          <a:spcPct val="115000"/>
                        </a:lnSpc>
                        <a:spcBef>
                          <a:spcPts val="0"/>
                        </a:spcBef>
                        <a:spcAft>
                          <a:spcPts val="0"/>
                        </a:spcAft>
                        <a:buNone/>
                      </a:pPr>
                      <a:r>
                        <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gridSpan="11" rowSpan="3">
                  <a:txBody>
                    <a:bodyPr/>
                    <a:lstStyle/>
                    <a:p>
                      <a:pPr indent="0" lvl="0" marL="0" rtl="0" algn="ctr">
                        <a:lnSpc>
                          <a:spcPct val="115000"/>
                        </a:lnSpc>
                        <a:spcBef>
                          <a:spcPts val="0"/>
                        </a:spcBef>
                        <a:spcAft>
                          <a:spcPts val="0"/>
                        </a:spcAft>
                        <a:buNone/>
                      </a:pPr>
                      <a:r>
                        <a:rPr b="1" lang="en" sz="1200">
                          <a:latin typeface="Century Gothic"/>
                          <a:ea typeface="Century Gothic"/>
                          <a:cs typeface="Century Gothic"/>
                          <a:sym typeface="Century Gothic"/>
                        </a:rPr>
                        <a:t>Solving Equations</a:t>
                      </a:r>
                      <a:endParaRPr b="1" sz="12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FFF"/>
                    </a:solidFill>
                  </a:tcPr>
                </a:tc>
                <a:tc rowSpan="3" hMerge="1"/>
                <a:tc rowSpan="3" hMerge="1"/>
                <a:tc rowSpan="3" hMerge="1"/>
                <a:tc rowSpan="3" hMerge="1"/>
                <a:tc rowSpan="3" hMerge="1"/>
                <a:tc rowSpan="3" hMerge="1"/>
                <a:tc rowSpan="3" hMerge="1"/>
                <a:tc rowSpan="3" hMerge="1"/>
                <a:tc rowSpan="3" hMerge="1"/>
                <a:tc rowSpan="3" hMerge="1"/>
              </a:tr>
              <a:tr h="141775">
                <a:tc vMerge="1"/>
                <a:tc gridSpan="11" vMerge="1"/>
                <a:tc hMerge="1" vMerge="1"/>
                <a:tc hMerge="1" vMerge="1"/>
                <a:tc hMerge="1" vMerge="1"/>
                <a:tc hMerge="1" vMerge="1"/>
                <a:tc hMerge="1" vMerge="1"/>
                <a:tc hMerge="1" vMerge="1"/>
                <a:tc hMerge="1" vMerge="1"/>
                <a:tc hMerge="1" vMerge="1"/>
                <a:tc hMerge="1" vMerge="1"/>
                <a:tc hMerge="1" vMerge="1"/>
              </a:tr>
              <a:tr h="141775">
                <a:tc vMerge="1"/>
                <a:tc gridSpan="11" vMerge="1"/>
                <a:tc hMerge="1" vMerge="1"/>
                <a:tc hMerge="1" vMerge="1"/>
                <a:tc hMerge="1" vMerge="1"/>
                <a:tc hMerge="1" vMerge="1"/>
                <a:tc hMerge="1" vMerge="1"/>
                <a:tc hMerge="1" vMerge="1"/>
                <a:tc hMerge="1" vMerge="1"/>
                <a:tc hMerge="1" vMerge="1"/>
                <a:tc hMerge="1" vMerge="1"/>
                <a:tc hMerge="1" vMerge="1"/>
              </a:tr>
              <a:tr h="493350">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Make reasonable guesses if they guess and test to solve an equation.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represent solving an equation using pan balances and/or algebra tiles and/or bar models or a double number line</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equations that involve multiple terms and whole numbers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equations that involve multiple terms and decimal numbers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equations that involve whole numbers and decimals in various contexts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FFF2CC"/>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Describe what the solution to a linear equation might represent in a real-life context.</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one-step equations that involve whole numbers and decimals in various contexts algebraically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two-step equations algebraically that involve whole numbers and decimals in various contexts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multi-step equations algebraically that involve whole numbers and decimals in various contexts algebraically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Solve equations involving fractional coefficients in various contexts and verify the solution</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c>
                  <a:txBody>
                    <a:bodyPr/>
                    <a:lstStyle/>
                    <a:p>
                      <a:pPr indent="0" lvl="0" marL="0" rtl="0" algn="ctr">
                        <a:lnSpc>
                          <a:spcPct val="115000"/>
                        </a:lnSpc>
                        <a:spcBef>
                          <a:spcPts val="0"/>
                        </a:spcBef>
                        <a:spcAft>
                          <a:spcPts val="0"/>
                        </a:spcAft>
                        <a:buNone/>
                      </a:pPr>
                      <a:r>
                        <a:rPr lang="en" sz="800">
                          <a:latin typeface="Century Gothic"/>
                          <a:ea typeface="Century Gothic"/>
                          <a:cs typeface="Century Gothic"/>
                          <a:sym typeface="Century Gothic"/>
                        </a:rPr>
                        <a:t>Verify the solution to an equation using different strategies (substitution or graphing).</a:t>
                      </a:r>
                      <a:endParaRPr sz="8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D9D2E9"/>
                    </a:solidFill>
                  </a:tcPr>
                </a:tc>
              </a:tr>
              <a:tr h="707700">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Slide</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6</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900">
                          <a:latin typeface="Century Gothic"/>
                          <a:ea typeface="Century Gothic"/>
                          <a:cs typeface="Century Gothic"/>
                          <a:sym typeface="Century Gothic"/>
                        </a:rPr>
                        <a:t>6</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Clr>
                          <a:schemeClr val="dk1"/>
                        </a:buClr>
                        <a:buSzPts val="1100"/>
                        <a:buFont typeface="Arial"/>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900">
                        <a:latin typeface="Century Gothic"/>
                        <a:ea typeface="Century Gothic"/>
                        <a:cs typeface="Century Gothic"/>
                        <a:sym typeface="Century Gothic"/>
                      </a:endParaRPr>
                    </a:p>
                  </a:txBody>
                  <a:tcPr marT="19050" marB="19050" marR="28575" marL="2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sp>
        <p:nvSpPr>
          <p:cNvPr id="270" name="Google Shape;270;p35"/>
          <p:cNvSpPr txBox="1"/>
          <p:nvPr/>
        </p:nvSpPr>
        <p:spPr>
          <a:xfrm>
            <a:off x="0" y="0"/>
            <a:ext cx="386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00000"/>
                </a:solidFill>
                <a:highlight>
                  <a:srgbClr val="FFF2CC"/>
                </a:highlight>
                <a:latin typeface="Century Gothic"/>
                <a:ea typeface="Century Gothic"/>
                <a:cs typeface="Century Gothic"/>
                <a:sym typeface="Century Gothic"/>
              </a:rPr>
              <a:t>Prior to Grade 8 Expectation / </a:t>
            </a:r>
            <a:r>
              <a:rPr lang="en" sz="800">
                <a:solidFill>
                  <a:srgbClr val="000000"/>
                </a:solidFill>
                <a:highlight>
                  <a:srgbClr val="D9EAD3"/>
                </a:highlight>
                <a:latin typeface="Century Gothic"/>
                <a:ea typeface="Century Gothic"/>
                <a:cs typeface="Century Gothic"/>
                <a:sym typeface="Century Gothic"/>
              </a:rPr>
              <a:t>Grade 8 Expectation /  </a:t>
            </a:r>
            <a:r>
              <a:rPr lang="en" sz="800">
                <a:solidFill>
                  <a:srgbClr val="000000"/>
                </a:solidFill>
                <a:highlight>
                  <a:srgbClr val="D9D2E9"/>
                </a:highlight>
                <a:latin typeface="Century Gothic"/>
                <a:ea typeface="Century Gothic"/>
                <a:cs typeface="Century Gothic"/>
                <a:sym typeface="Century Gothic"/>
              </a:rPr>
              <a:t>MTH1W Expectation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74" name="Shape 274"/>
        <p:cNvGrpSpPr/>
        <p:nvPr/>
      </p:nvGrpSpPr>
      <p:grpSpPr>
        <a:xfrm>
          <a:off x="0" y="0"/>
          <a:ext cx="0" cy="0"/>
          <a:chOff x="0" y="0"/>
          <a:chExt cx="0" cy="0"/>
        </a:xfrm>
      </p:grpSpPr>
      <p:sp>
        <p:nvSpPr>
          <p:cNvPr id="275" name="Google Shape;275;p36"/>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FOLLOW-UP TEACHING STRATEGIES</a:t>
            </a:r>
            <a:endParaRPr/>
          </a:p>
        </p:txBody>
      </p:sp>
      <p:graphicFrame>
        <p:nvGraphicFramePr>
          <p:cNvPr id="276" name="Google Shape;276;p36"/>
          <p:cNvGraphicFramePr/>
          <p:nvPr/>
        </p:nvGraphicFramePr>
        <p:xfrm>
          <a:off x="311700" y="1756525"/>
          <a:ext cx="3000000" cy="3000000"/>
        </p:xfrm>
        <a:graphic>
          <a:graphicData uri="http://schemas.openxmlformats.org/drawingml/2006/table">
            <a:tbl>
              <a:tblPr>
                <a:noFill/>
                <a:tableStyleId>{1DC79CFF-4E88-43FF-B4D3-41CD07676CBC}</a:tableStyleId>
              </a:tblPr>
              <a:tblGrid>
                <a:gridCol w="8520600"/>
              </a:tblGrid>
              <a:tr h="1561975">
                <a:tc>
                  <a:txBody>
                    <a:bodyPr/>
                    <a:lstStyle/>
                    <a:p>
                      <a:pPr indent="0" lvl="0" marL="0" rtl="0" algn="l">
                        <a:spcBef>
                          <a:spcPts val="0"/>
                        </a:spcBef>
                        <a:spcAft>
                          <a:spcPts val="0"/>
                        </a:spcAft>
                        <a:buNone/>
                      </a:pPr>
                      <a:r>
                        <a:rPr b="1" lang="en" sz="1200" u="sng">
                          <a:solidFill>
                            <a:schemeClr val="hlink"/>
                          </a:solidFill>
                          <a:latin typeface="Lexend Deca"/>
                          <a:ea typeface="Lexend Deca"/>
                          <a:cs typeface="Lexend Deca"/>
                          <a:sym typeface="Lexend Deca"/>
                          <a:hlinkClick r:id="rId3"/>
                        </a:rPr>
                        <a:t>Small Group Instruction</a:t>
                      </a:r>
                      <a:r>
                        <a:rPr lang="en" sz="1200">
                          <a:latin typeface="Lexend Deca"/>
                          <a:ea typeface="Lexend Deca"/>
                          <a:cs typeface="Lexend Deca"/>
                          <a:sym typeface="Lexend Deca"/>
                        </a:rPr>
                        <a:t> - work with small groups of 2, 4, 6 students (so they can be working in pairs) at a time to move them forward along the continuum (the rest of the class can be working on purposeful practice or tasks associated with the theme/project in progress)</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Visual and Concrete Models</a:t>
                      </a:r>
                      <a:r>
                        <a:rPr lang="en" sz="1200">
                          <a:latin typeface="Lexend Deca"/>
                          <a:ea typeface="Lexend Deca"/>
                          <a:cs typeface="Lexend Deca"/>
                          <a:sym typeface="Lexend Deca"/>
                        </a:rPr>
                        <a:t> - work with students to build conceptual understanding through the use of visual and concrete models (see </a:t>
                      </a:r>
                      <a:r>
                        <a:rPr lang="en" sz="1200" u="sng">
                          <a:solidFill>
                            <a:schemeClr val="hlink"/>
                          </a:solidFill>
                          <a:latin typeface="Lexend Deca"/>
                          <a:ea typeface="Lexend Deca"/>
                          <a:cs typeface="Lexend Deca"/>
                          <a:sym typeface="Lexend Deca"/>
                          <a:hlinkClick action="ppaction://hlinksldjump" r:id="rId4"/>
                        </a:rPr>
                        <a:t>Materials / Manipulatives</a:t>
                      </a:r>
                      <a:r>
                        <a:rPr lang="en" sz="1200">
                          <a:latin typeface="Lexend Deca"/>
                          <a:ea typeface="Lexend Deca"/>
                          <a:cs typeface="Lexend Deca"/>
                          <a:sym typeface="Lexend Deca"/>
                        </a:rPr>
                        <a:t>)</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b="1" lang="en" sz="1200" u="sng">
                          <a:solidFill>
                            <a:schemeClr val="accent5"/>
                          </a:solidFill>
                          <a:latin typeface="Lexend Deca"/>
                          <a:ea typeface="Lexend Deca"/>
                          <a:cs typeface="Lexend Deca"/>
                          <a:sym typeface="Lexend Deca"/>
                          <a:hlinkClick r:id="rId5">
                            <a:extLst>
                              <a:ext uri="{A12FA001-AC4F-418D-AE19-62706E023703}">
                                <ahyp:hlinkClr val="tx"/>
                              </a:ext>
                            </a:extLst>
                          </a:hlinkClick>
                        </a:rPr>
                        <a:t>Problem Strings</a:t>
                      </a:r>
                      <a:r>
                        <a:rPr lang="en" sz="1200">
                          <a:solidFill>
                            <a:schemeClr val="dk1"/>
                          </a:solidFill>
                          <a:latin typeface="Lexend Deca"/>
                          <a:ea typeface="Lexend Deca"/>
                          <a:cs typeface="Lexend Deca"/>
                          <a:sym typeface="Lexend Deca"/>
                        </a:rPr>
                        <a:t> - these are a sequence of carefully designed problems used to promote discussion with students about a mathematical concept and support students’ learning by offering helpful models for developing conceptual understanding as well as mental fluency (see </a:t>
                      </a:r>
                      <a:r>
                        <a:rPr lang="en" sz="1200" u="sng">
                          <a:solidFill>
                            <a:schemeClr val="hlink"/>
                          </a:solidFill>
                          <a:latin typeface="Lexend Deca"/>
                          <a:ea typeface="Lexend Deca"/>
                          <a:cs typeface="Lexend Deca"/>
                          <a:sym typeface="Lexend Deca"/>
                          <a:hlinkClick action="ppaction://hlinksldjump" r:id="rId6"/>
                        </a:rPr>
                        <a:t>Additional Resources</a:t>
                      </a:r>
                      <a:r>
                        <a:rPr lang="en" sz="1200">
                          <a:solidFill>
                            <a:schemeClr val="dk1"/>
                          </a:solidFill>
                          <a:latin typeface="Lexend Deca"/>
                          <a:ea typeface="Lexend Deca"/>
                          <a:cs typeface="Lexend Deca"/>
                          <a:sym typeface="Lexend Deca"/>
                        </a:rPr>
                        <a:t>)</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txBody>
                  <a:tcPr marT="91425" marB="91425" marR="91425" marL="91425"/>
                </a:tc>
              </a:tr>
            </a:tbl>
          </a:graphicData>
        </a:graphic>
      </p:graphicFrame>
      <p:sp>
        <p:nvSpPr>
          <p:cNvPr id="277" name="Google Shape;277;p36"/>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55000"/>
          </a:bodyPr>
          <a:lstStyle/>
          <a:p>
            <a:pPr indent="0" lvl="0" marL="0" rtl="0" algn="l">
              <a:spcBef>
                <a:spcPts val="0"/>
              </a:spcBef>
              <a:spcAft>
                <a:spcPts val="0"/>
              </a:spcAft>
              <a:buNone/>
            </a:pPr>
            <a:r>
              <a:rPr lang="en"/>
              <a:t>Instruction that follows the diagnostic task should be responsive to observations made about students’ current understanding on the continuum. The following are possible teaching strategies you might use to help students develop their understanding.</a:t>
            </a:r>
            <a:endParaRPr/>
          </a:p>
          <a:p>
            <a:pPr indent="0" lvl="0" marL="0" rtl="0" algn="l">
              <a:spcBef>
                <a:spcPts val="1200"/>
              </a:spcBef>
              <a:spcAft>
                <a:spcPts val="1200"/>
              </a:spcAft>
              <a:buNone/>
            </a:pPr>
            <a:r>
              <a:rPr lang="en"/>
              <a:t>A word of caution: avoid telling students “rules” to use. Instead, work with students to develop understanding first based on visual representations and connections between representations.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81" name="Shape 281"/>
        <p:cNvGrpSpPr/>
        <p:nvPr/>
      </p:nvGrpSpPr>
      <p:grpSpPr>
        <a:xfrm>
          <a:off x="0" y="0"/>
          <a:ext cx="0" cy="0"/>
          <a:chOff x="0" y="0"/>
          <a:chExt cx="0" cy="0"/>
        </a:xfrm>
      </p:grpSpPr>
      <p:sp>
        <p:nvSpPr>
          <p:cNvPr id="282" name="Google Shape;282;p37"/>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MATERIALS / MANIPULATIVES / MODELS</a:t>
            </a:r>
            <a:endParaRPr/>
          </a:p>
        </p:txBody>
      </p:sp>
      <p:graphicFrame>
        <p:nvGraphicFramePr>
          <p:cNvPr id="283" name="Google Shape;283;p37"/>
          <p:cNvGraphicFramePr/>
          <p:nvPr/>
        </p:nvGraphicFramePr>
        <p:xfrm>
          <a:off x="311700" y="1756525"/>
          <a:ext cx="3000000" cy="3000000"/>
        </p:xfrm>
        <a:graphic>
          <a:graphicData uri="http://schemas.openxmlformats.org/drawingml/2006/table">
            <a:tbl>
              <a:tblPr>
                <a:noFill/>
                <a:tableStyleId>{1DC79CFF-4E88-43FF-B4D3-41CD07676CBC}</a:tableStyleId>
              </a:tblPr>
              <a:tblGrid>
                <a:gridCol w="8520600"/>
              </a:tblGrid>
              <a:tr h="1249650">
                <a:tc>
                  <a:txBody>
                    <a:bodyPr/>
                    <a:lstStyle/>
                    <a:p>
                      <a:pPr indent="0" lvl="0" marL="0" rtl="0" algn="l">
                        <a:spcBef>
                          <a:spcPts val="0"/>
                        </a:spcBef>
                        <a:spcAft>
                          <a:spcPts val="0"/>
                        </a:spcAft>
                        <a:buNone/>
                      </a:pPr>
                      <a:r>
                        <a:rPr b="1" lang="en" sz="1200">
                          <a:latin typeface="Lexend Deca"/>
                          <a:ea typeface="Lexend Deca"/>
                          <a:cs typeface="Lexend Deca"/>
                          <a:sym typeface="Lexend Deca"/>
                        </a:rPr>
                        <a:t>Physical Algebra Tiles</a:t>
                      </a:r>
                      <a:r>
                        <a:rPr lang="en" sz="1200">
                          <a:latin typeface="Lexend Deca"/>
                          <a:ea typeface="Lexend Deca"/>
                          <a:cs typeface="Lexend Deca"/>
                          <a:sym typeface="Lexend Deca"/>
                        </a:rPr>
                        <a:t> - these can be used to manipulate and simplify algebraic expressions as well as model solving equations</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Polypad: Balance Scales</a:t>
                      </a:r>
                      <a:r>
                        <a:rPr lang="en" sz="1200">
                          <a:latin typeface="Lexend Deca"/>
                          <a:ea typeface="Lexend Deca"/>
                          <a:cs typeface="Lexend Deca"/>
                          <a:sym typeface="Lexend Deca"/>
                        </a:rPr>
                        <a:t> - these can be used to model solving equations, where the scale tips when the equation is not balanced (follow </a:t>
                      </a:r>
                      <a:r>
                        <a:rPr lang="en" sz="1200" u="sng">
                          <a:solidFill>
                            <a:schemeClr val="hlink"/>
                          </a:solidFill>
                          <a:latin typeface="Lexend Deca"/>
                          <a:ea typeface="Lexend Deca"/>
                          <a:cs typeface="Lexend Deca"/>
                          <a:sym typeface="Lexend Deca"/>
                          <a:hlinkClick r:id="rId3"/>
                        </a:rPr>
                        <a:t>this link for examples and tutorials</a:t>
                      </a:r>
                      <a:r>
                        <a:rPr lang="en" sz="1200">
                          <a:latin typeface="Lexend Deca"/>
                          <a:ea typeface="Lexend Deca"/>
                          <a:cs typeface="Lexend Deca"/>
                          <a:sym typeface="Lexend Deca"/>
                        </a:rPr>
                        <a:t>)</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Virtual Algebra Tiles</a:t>
                      </a:r>
                      <a:r>
                        <a:rPr lang="en" sz="1200">
                          <a:latin typeface="Lexend Deca"/>
                          <a:ea typeface="Lexend Deca"/>
                          <a:cs typeface="Lexend Deca"/>
                          <a:sym typeface="Lexend Deca"/>
                        </a:rPr>
                        <a:t> - here is </a:t>
                      </a:r>
                      <a:r>
                        <a:rPr lang="en" sz="1200">
                          <a:latin typeface="Lexend Deca"/>
                          <a:ea typeface="Lexend Deca"/>
                          <a:cs typeface="Lexend Deca"/>
                          <a:sym typeface="Lexend Deca"/>
                        </a:rPr>
                        <a:t>another</a:t>
                      </a:r>
                      <a:r>
                        <a:rPr lang="en" sz="1200">
                          <a:latin typeface="Lexend Deca"/>
                          <a:ea typeface="Lexend Deca"/>
                          <a:cs typeface="Lexend Deca"/>
                          <a:sym typeface="Lexend Deca"/>
                        </a:rPr>
                        <a:t> </a:t>
                      </a:r>
                      <a:r>
                        <a:rPr lang="en" sz="1200" u="sng">
                          <a:solidFill>
                            <a:schemeClr val="hlink"/>
                          </a:solidFill>
                          <a:latin typeface="Lexend Deca"/>
                          <a:ea typeface="Lexend Deca"/>
                          <a:cs typeface="Lexend Deca"/>
                          <a:sym typeface="Lexend Deca"/>
                          <a:hlinkClick r:id="rId4"/>
                        </a:rPr>
                        <a:t>virtual algebra tile source</a:t>
                      </a:r>
                      <a:endParaRPr sz="1200">
                        <a:latin typeface="Lexend Deca"/>
                        <a:ea typeface="Lexend Deca"/>
                        <a:cs typeface="Lexend Deca"/>
                        <a:sym typeface="Lexend Deca"/>
                      </a:endParaRPr>
                    </a:p>
                    <a:p>
                      <a:pPr indent="0" lvl="0" marL="0" rtl="0" algn="l">
                        <a:spcBef>
                          <a:spcPts val="0"/>
                        </a:spcBef>
                        <a:spcAft>
                          <a:spcPts val="0"/>
                        </a:spcAft>
                        <a:buNone/>
                      </a:pPr>
                      <a:r>
                        <a:t/>
                      </a:r>
                      <a:endParaRPr sz="1200">
                        <a:latin typeface="Lexend Deca"/>
                        <a:ea typeface="Lexend Deca"/>
                        <a:cs typeface="Lexend Deca"/>
                        <a:sym typeface="Lexend Deca"/>
                      </a:endParaRPr>
                    </a:p>
                    <a:p>
                      <a:pPr indent="0" lvl="0" marL="0" rtl="0" algn="l">
                        <a:spcBef>
                          <a:spcPts val="0"/>
                        </a:spcBef>
                        <a:spcAft>
                          <a:spcPts val="0"/>
                        </a:spcAft>
                        <a:buNone/>
                      </a:pPr>
                      <a:r>
                        <a:rPr b="1" lang="en" sz="1200">
                          <a:latin typeface="Lexend Deca"/>
                          <a:ea typeface="Lexend Deca"/>
                          <a:cs typeface="Lexend Deca"/>
                          <a:sym typeface="Lexend Deca"/>
                        </a:rPr>
                        <a:t>Double Number Line</a:t>
                      </a:r>
                      <a:r>
                        <a:rPr lang="en" sz="1200">
                          <a:latin typeface="Lexend Deca"/>
                          <a:ea typeface="Lexend Deca"/>
                          <a:cs typeface="Lexend Deca"/>
                          <a:sym typeface="Lexend Deca"/>
                        </a:rPr>
                        <a:t> - this is a model for solving equations that illustrates equivalence and translates well to dealing with negative coefficients for variables and solutions that are negative (consider purchasing</a:t>
                      </a:r>
                      <a:r>
                        <a:rPr lang="en" sz="1100">
                          <a:latin typeface="Lexend Deca"/>
                          <a:ea typeface="Lexend Deca"/>
                          <a:cs typeface="Lexend Deca"/>
                          <a:sym typeface="Lexend Deca"/>
                        </a:rPr>
                        <a:t> </a:t>
                      </a:r>
                      <a:r>
                        <a:rPr lang="en" sz="1100" u="sng">
                          <a:solidFill>
                            <a:schemeClr val="accent5"/>
                          </a:solidFill>
                          <a:latin typeface="Lexend Deca"/>
                          <a:ea typeface="Lexend Deca"/>
                          <a:cs typeface="Lexend Deca"/>
                          <a:sym typeface="Lexend Deca"/>
                          <a:hlinkClick r:id="rId5">
                            <a:extLst>
                              <a:ext uri="{A12FA001-AC4F-418D-AE19-62706E023703}">
                                <ahyp:hlinkClr val="tx"/>
                              </a:ext>
                            </a:extLst>
                          </a:hlinkClick>
                        </a:rPr>
                        <a:t>Algebra Problem Strings</a:t>
                      </a:r>
                      <a:r>
                        <a:rPr lang="en" sz="1100">
                          <a:latin typeface="Lexend Deca"/>
                          <a:ea typeface="Lexend Deca"/>
                          <a:cs typeface="Lexend Deca"/>
                          <a:sym typeface="Lexend Deca"/>
                        </a:rPr>
                        <a:t> </a:t>
                      </a:r>
                      <a:r>
                        <a:rPr lang="en" sz="1200">
                          <a:latin typeface="Lexend Deca"/>
                          <a:ea typeface="Lexend Deca"/>
                          <a:cs typeface="Lexend Deca"/>
                          <a:sym typeface="Lexend Deca"/>
                        </a:rPr>
                        <a:t>as a department to learn more about this model)</a:t>
                      </a:r>
                      <a:endParaRPr sz="1200">
                        <a:latin typeface="Lexend Deca"/>
                        <a:ea typeface="Lexend Deca"/>
                        <a:cs typeface="Lexend Deca"/>
                        <a:sym typeface="Lexend Deca"/>
                      </a:endParaRPr>
                    </a:p>
                  </a:txBody>
                  <a:tcPr marT="91425" marB="91425" marR="91425" marL="91425"/>
                </a:tc>
              </a:tr>
            </a:tbl>
          </a:graphicData>
        </a:graphic>
      </p:graphicFrame>
      <p:sp>
        <p:nvSpPr>
          <p:cNvPr id="284" name="Google Shape;284;p37"/>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a:t>Students who struggle with understanding operations with integers will benefit greatly from using visual representations and concrete materials to represent quantities and operations.</a:t>
            </a:r>
            <a:endParaRPr/>
          </a:p>
          <a:p>
            <a:pPr indent="0" lvl="0" marL="0" rtl="0" algn="l">
              <a:spcBef>
                <a:spcPts val="1200"/>
              </a:spcBef>
              <a:spcAft>
                <a:spcPts val="1200"/>
              </a:spcAft>
              <a:buNone/>
            </a:pPr>
            <a:r>
              <a:rPr lang="en"/>
              <a:t>Here are some materials / manipulatives that might be beneficial in supporting this development: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288" name="Shape 288"/>
        <p:cNvGrpSpPr/>
        <p:nvPr/>
      </p:nvGrpSpPr>
      <p:grpSpPr>
        <a:xfrm>
          <a:off x="0" y="0"/>
          <a:ext cx="0" cy="0"/>
          <a:chOff x="0" y="0"/>
          <a:chExt cx="0" cy="0"/>
        </a:xfrm>
      </p:grpSpPr>
      <p:sp>
        <p:nvSpPr>
          <p:cNvPr id="289" name="Google Shape;289;p38"/>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ADDITIONAL RESOURCES</a:t>
            </a:r>
            <a:endParaRPr/>
          </a:p>
        </p:txBody>
      </p:sp>
      <p:graphicFrame>
        <p:nvGraphicFramePr>
          <p:cNvPr id="290" name="Google Shape;290;p38"/>
          <p:cNvGraphicFramePr/>
          <p:nvPr/>
        </p:nvGraphicFramePr>
        <p:xfrm>
          <a:off x="311700" y="1792700"/>
          <a:ext cx="3000000" cy="3000000"/>
        </p:xfrm>
        <a:graphic>
          <a:graphicData uri="http://schemas.openxmlformats.org/drawingml/2006/table">
            <a:tbl>
              <a:tblPr>
                <a:noFill/>
                <a:tableStyleId>{1DC79CFF-4E88-43FF-B4D3-41CD07676CBC}</a:tableStyleId>
              </a:tblPr>
              <a:tblGrid>
                <a:gridCol w="6208975"/>
              </a:tblGrid>
              <a:tr h="3108925">
                <a:tc>
                  <a:txBody>
                    <a:bodyPr/>
                    <a:lstStyle/>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3"/>
                        </a:rPr>
                        <a:t>EDUGAINS: Gap Closing - </a:t>
                      </a:r>
                      <a:r>
                        <a:rPr lang="en" sz="1100" u="sng">
                          <a:solidFill>
                            <a:schemeClr val="hlink"/>
                          </a:solidFill>
                          <a:latin typeface="Lexend Deca"/>
                          <a:ea typeface="Lexend Deca"/>
                          <a:cs typeface="Lexend Deca"/>
                          <a:sym typeface="Lexend Deca"/>
                          <a:hlinkClick r:id="rId4"/>
                        </a:rPr>
                        <a:t>Algebra</a:t>
                      </a:r>
                      <a:r>
                        <a:rPr lang="en" sz="1100" u="sng">
                          <a:solidFill>
                            <a:schemeClr val="hlink"/>
                          </a:solidFill>
                          <a:latin typeface="Lexend Deca"/>
                          <a:ea typeface="Lexend Deca"/>
                          <a:cs typeface="Lexend Deca"/>
                          <a:sym typeface="Lexend Deca"/>
                          <a:hlinkClick r:id="rId5"/>
                        </a:rPr>
                        <a:t> (Facilitator’s Guide)</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6"/>
                        </a:rPr>
                        <a:t>EDUGAINS: Gap Closing - Algebra (Student Workbook)</a:t>
                      </a:r>
                      <a:r>
                        <a:rPr lang="en" sz="1100">
                          <a:latin typeface="Lexend Deca"/>
                          <a:ea typeface="Lexend Deca"/>
                          <a:cs typeface="Lexend Deca"/>
                          <a:sym typeface="Lexend Deca"/>
                        </a:rPr>
                        <a:t> (note: not to be used as worksheets but as discussion prompts / opportunities to deepen understanding / planning for small group instruction)</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lang="en" sz="1100" u="sng">
                          <a:solidFill>
                            <a:schemeClr val="hlink"/>
                          </a:solidFill>
                          <a:latin typeface="Lexend Deca"/>
                          <a:ea typeface="Lexend Deca"/>
                          <a:cs typeface="Lexend Deca"/>
                          <a:sym typeface="Lexend Deca"/>
                          <a:hlinkClick r:id="rId7"/>
                        </a:rPr>
                        <a:t>EDUGAINS: Gap Closing - Solving Equations (Facilitator’s Guide)</a:t>
                      </a:r>
                      <a:endParaRPr sz="1100">
                        <a:solidFill>
                          <a:schemeClr val="dk1"/>
                        </a:solidFill>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t/>
                      </a:r>
                      <a:endParaRPr sz="1100">
                        <a:solidFill>
                          <a:schemeClr val="dk1"/>
                        </a:solidFill>
                        <a:latin typeface="Lexend Deca"/>
                        <a:ea typeface="Lexend Deca"/>
                        <a:cs typeface="Lexend Deca"/>
                        <a:sym typeface="Lexend Deca"/>
                      </a:endParaRPr>
                    </a:p>
                    <a:p>
                      <a:pPr indent="0" lvl="0" marL="0" rtl="0" algn="l">
                        <a:spcBef>
                          <a:spcPts val="0"/>
                        </a:spcBef>
                        <a:spcAft>
                          <a:spcPts val="0"/>
                        </a:spcAft>
                        <a:buClr>
                          <a:schemeClr val="dk1"/>
                        </a:buClr>
                        <a:buSzPts val="1100"/>
                        <a:buFont typeface="Arial"/>
                        <a:buNone/>
                      </a:pPr>
                      <a:r>
                        <a:rPr lang="en" sz="1100" u="sng">
                          <a:solidFill>
                            <a:schemeClr val="hlink"/>
                          </a:solidFill>
                          <a:latin typeface="Lexend Deca"/>
                          <a:ea typeface="Lexend Deca"/>
                          <a:cs typeface="Lexend Deca"/>
                          <a:sym typeface="Lexend Deca"/>
                          <a:hlinkClick r:id="rId8"/>
                        </a:rPr>
                        <a:t>EDUGAINS: Gap Closing - Solving Equations (Student Workbook)</a:t>
                      </a:r>
                      <a:r>
                        <a:rPr lang="en" sz="1100">
                          <a:solidFill>
                            <a:schemeClr val="dk1"/>
                          </a:solidFill>
                          <a:latin typeface="Lexend Deca"/>
                          <a:ea typeface="Lexend Deca"/>
                          <a:cs typeface="Lexend Deca"/>
                          <a:sym typeface="Lexend Deca"/>
                        </a:rPr>
                        <a:t> (note: not to be used as worksheets but as discussion prompts / opportunities to deepen understanding / planning for small group instruction)</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9"/>
                        </a:rPr>
                        <a:t>LEAPS and BOUNDS</a:t>
                      </a:r>
                      <a:r>
                        <a:rPr lang="en" sz="1100">
                          <a:latin typeface="Lexend Deca"/>
                          <a:ea typeface="Lexend Deca"/>
                          <a:cs typeface="Lexend Deca"/>
                          <a:sym typeface="Lexend Deca"/>
                        </a:rPr>
                        <a:t> (consult Math Dept / Spec Ed for hard copy) (note: these go to grade 8, so may be useful for some students)</a:t>
                      </a:r>
                      <a:endParaRPr sz="1100">
                        <a:latin typeface="Lexend Deca"/>
                        <a:ea typeface="Lexend Deca"/>
                        <a:cs typeface="Lexend Deca"/>
                        <a:sym typeface="Lexend Deca"/>
                      </a:endParaRPr>
                    </a:p>
                    <a:p>
                      <a:pPr indent="0" lvl="0" marL="0" rtl="0" algn="l">
                        <a:spcBef>
                          <a:spcPts val="0"/>
                        </a:spcBef>
                        <a:spcAft>
                          <a:spcPts val="0"/>
                        </a:spcAft>
                        <a:buNone/>
                      </a:pPr>
                      <a:r>
                        <a:t/>
                      </a:r>
                      <a:endParaRPr sz="1100">
                        <a:latin typeface="Lexend Deca"/>
                        <a:ea typeface="Lexend Deca"/>
                        <a:cs typeface="Lexend Deca"/>
                        <a:sym typeface="Lexend Deca"/>
                      </a:endParaRPr>
                    </a:p>
                    <a:p>
                      <a:pPr indent="0" lvl="0" marL="0" rtl="0" algn="l">
                        <a:spcBef>
                          <a:spcPts val="0"/>
                        </a:spcBef>
                        <a:spcAft>
                          <a:spcPts val="0"/>
                        </a:spcAft>
                        <a:buNone/>
                      </a:pPr>
                      <a:r>
                        <a:rPr lang="en" sz="1100" u="sng">
                          <a:solidFill>
                            <a:schemeClr val="hlink"/>
                          </a:solidFill>
                          <a:latin typeface="Lexend Deca"/>
                          <a:ea typeface="Lexend Deca"/>
                          <a:cs typeface="Lexend Deca"/>
                          <a:sym typeface="Lexend Deca"/>
                          <a:hlinkClick r:id="rId10"/>
                        </a:rPr>
                        <a:t>Algebra Problem Strings</a:t>
                      </a:r>
                      <a:r>
                        <a:rPr lang="en" sz="1100">
                          <a:latin typeface="Lexend Deca"/>
                          <a:ea typeface="Lexend Deca"/>
                          <a:cs typeface="Lexend Deca"/>
                          <a:sym typeface="Lexend Deca"/>
                        </a:rPr>
                        <a:t> (consult Math Dept to purchase a hard copy if dept does not already have one; provides sample problem strings for using double number like with solving equations and supports for facilitating conversations about algebraic concepts)</a:t>
                      </a:r>
                      <a:endParaRPr sz="1100">
                        <a:latin typeface="Lexend Deca"/>
                        <a:ea typeface="Lexend Deca"/>
                        <a:cs typeface="Lexend Deca"/>
                        <a:sym typeface="Lexend Deca"/>
                      </a:endParaRPr>
                    </a:p>
                  </a:txBody>
                  <a:tcPr marT="91425" marB="91425" marR="91425" marL="91425"/>
                </a:tc>
              </a:tr>
            </a:tbl>
          </a:graphicData>
        </a:graphic>
      </p:graphicFrame>
      <p:sp>
        <p:nvSpPr>
          <p:cNvPr id="291" name="Google Shape;291;p38"/>
          <p:cNvSpPr txBox="1"/>
          <p:nvPr>
            <p:ph idx="1" type="body"/>
          </p:nvPr>
        </p:nvSpPr>
        <p:spPr>
          <a:xfrm>
            <a:off x="311700" y="695275"/>
            <a:ext cx="8520600" cy="10617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t>These resources provide some sample problems and planning tools that can be used with students to develop their understanding.</a:t>
            </a:r>
            <a:endParaRPr/>
          </a:p>
          <a:p>
            <a:pPr indent="0" lvl="0" marL="0" rtl="0" algn="l">
              <a:spcBef>
                <a:spcPts val="1200"/>
              </a:spcBef>
              <a:spcAft>
                <a:spcPts val="1200"/>
              </a:spcAft>
              <a:buNone/>
            </a:pPr>
            <a:r>
              <a:rPr lang="en"/>
              <a:t>Students will benefit from purposeful activities as well as opportunities to discuss and compare their thinking. Practices that encourage students to think - rather than mimic - should be emphasized when using these or any resources.</a:t>
            </a:r>
            <a:endParaRPr/>
          </a:p>
        </p:txBody>
      </p:sp>
      <p:pic>
        <p:nvPicPr>
          <p:cNvPr id="292" name="Google Shape;292;p38"/>
          <p:cNvPicPr preferRelativeResize="0"/>
          <p:nvPr/>
        </p:nvPicPr>
        <p:blipFill>
          <a:blip r:embed="rId11">
            <a:alphaModFix/>
          </a:blip>
          <a:stretch>
            <a:fillRect/>
          </a:stretch>
        </p:blipFill>
        <p:spPr>
          <a:xfrm>
            <a:off x="6692650" y="1792700"/>
            <a:ext cx="2318525" cy="303792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