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2" r:id="rId2"/>
    <p:sldId id="390" r:id="rId3"/>
    <p:sldId id="438" r:id="rId4"/>
    <p:sldId id="377" r:id="rId5"/>
    <p:sldId id="379" r:id="rId6"/>
    <p:sldId id="378" r:id="rId7"/>
    <p:sldId id="380" r:id="rId8"/>
    <p:sldId id="391" r:id="rId9"/>
    <p:sldId id="382" r:id="rId10"/>
    <p:sldId id="383" r:id="rId11"/>
    <p:sldId id="387" r:id="rId12"/>
    <p:sldId id="389" r:id="rId13"/>
    <p:sldId id="384" r:id="rId14"/>
    <p:sldId id="386" r:id="rId15"/>
    <p:sldId id="392" r:id="rId16"/>
    <p:sldId id="412" r:id="rId17"/>
    <p:sldId id="394" r:id="rId18"/>
    <p:sldId id="411" r:id="rId19"/>
    <p:sldId id="396" r:id="rId20"/>
    <p:sldId id="395" r:id="rId21"/>
    <p:sldId id="398" r:id="rId22"/>
    <p:sldId id="401" r:id="rId23"/>
    <p:sldId id="403" r:id="rId24"/>
    <p:sldId id="405" r:id="rId25"/>
    <p:sldId id="407" r:id="rId26"/>
    <p:sldId id="409" r:id="rId27"/>
    <p:sldId id="444" r:id="rId28"/>
    <p:sldId id="445" r:id="rId29"/>
    <p:sldId id="446" r:id="rId30"/>
    <p:sldId id="447" r:id="rId31"/>
    <p:sldId id="448" r:id="rId32"/>
    <p:sldId id="449" r:id="rId33"/>
    <p:sldId id="450" r:id="rId34"/>
    <p:sldId id="451" r:id="rId35"/>
    <p:sldId id="452" r:id="rId36"/>
    <p:sldId id="453" r:id="rId37"/>
    <p:sldId id="454" r:id="rId38"/>
    <p:sldId id="455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70">
          <p15:clr>
            <a:srgbClr val="A4A3A4"/>
          </p15:clr>
        </p15:guide>
        <p15:guide id="2" orient="horz" pos="192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pos="5484">
          <p15:clr>
            <a:srgbClr val="A4A3A4"/>
          </p15:clr>
        </p15:guide>
        <p15:guide id="5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7942"/>
    <a:srgbClr val="FF40FF"/>
    <a:srgbClr val="607392"/>
    <a:srgbClr val="008BB0"/>
    <a:srgbClr val="002A5F"/>
    <a:srgbClr val="DA002A"/>
    <a:srgbClr val="003069"/>
    <a:srgbClr val="001E42"/>
    <a:srgbClr val="002E64"/>
    <a:srgbClr val="002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0"/>
    <p:restoredTop sz="77279"/>
  </p:normalViewPr>
  <p:slideViewPr>
    <p:cSldViewPr snapToGrid="0">
      <p:cViewPr varScale="1">
        <p:scale>
          <a:sx n="97" d="100"/>
          <a:sy n="97" d="100"/>
        </p:scale>
        <p:origin x="2152" y="200"/>
      </p:cViewPr>
      <p:guideLst>
        <p:guide orient="horz" pos="3870"/>
        <p:guide orient="horz" pos="192"/>
        <p:guide orient="horz" pos="854"/>
        <p:guide pos="5484"/>
        <p:guide pos="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00ACC-A12A-4DA4-940E-58D69F363DA2}" type="datetimeFigureOut">
              <a:rPr lang="en-CA" smtClean="0"/>
              <a:t>2023-02-11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1CB02-0D7D-4707-AB4E-D64B6C69F8BD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234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09EA6E-6DDA-48CC-9ABE-09439E9F3133}" type="datetimeFigureOut">
              <a:rPr lang="en-CA" smtClean="0"/>
              <a:t>2023-02-11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A9047E-81FB-42A9-B99D-CD720BE77F8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5154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isegrade9math@gmail.com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inN8seMm7UI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1207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2333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Email: </a:t>
            </a:r>
            <a:r>
              <a:rPr lang="en-US" dirty="0">
                <a:hlinkClick r:id="rId3"/>
              </a:rPr>
              <a:t>oisegrade9math@gmail.com</a:t>
            </a:r>
            <a:endParaRPr lang="en-US" dirty="0"/>
          </a:p>
          <a:p>
            <a:pPr lvl="1"/>
            <a:r>
              <a:rPr lang="en-US" dirty="0"/>
              <a:t>Password: Grade9Research</a:t>
            </a:r>
          </a:p>
          <a:p>
            <a:pPr lvl="1"/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Introduction to </a:t>
            </a:r>
            <a:r>
              <a:rPr lang="en-US" sz="1200" dirty="0" err="1"/>
              <a:t>Colab</a:t>
            </a:r>
            <a:r>
              <a:rPr lang="en-US" sz="1200" dirty="0"/>
              <a:t>: </a:t>
            </a:r>
            <a:r>
              <a:rPr lang="en-US" sz="1200" dirty="0">
                <a:hlinkClick r:id="rId4"/>
              </a:rPr>
              <a:t>https://www.youtube.com/watch?v=inN8seMm7UI</a:t>
            </a:r>
            <a:endParaRPr lang="en-US" sz="12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6819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2186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6170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err="1">
                <a:solidFill>
                  <a:schemeClr val="tx2"/>
                </a:solidFill>
              </a:rPr>
              <a:t>patientName</a:t>
            </a:r>
            <a:r>
              <a:rPr lang="en-US" sz="1200" dirty="0">
                <a:solidFill>
                  <a:schemeClr val="tx2"/>
                </a:solidFill>
              </a:rPr>
              <a:t> = “John Smith”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age = 30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2"/>
                </a:solidFill>
              </a:rPr>
              <a:t>isANewPatient</a:t>
            </a:r>
            <a:r>
              <a:rPr lang="en-US" sz="1200" dirty="0">
                <a:solidFill>
                  <a:schemeClr val="tx2"/>
                </a:solidFill>
              </a:rPr>
              <a:t> = True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Print (</a:t>
            </a:r>
            <a:r>
              <a:rPr lang="en-US" sz="1200" dirty="0" err="1">
                <a:solidFill>
                  <a:schemeClr val="tx2"/>
                </a:solidFill>
              </a:rPr>
              <a:t>patientName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Print (age)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Print (</a:t>
            </a:r>
            <a:r>
              <a:rPr lang="en-US" sz="1200" dirty="0" err="1">
                <a:solidFill>
                  <a:schemeClr val="tx2"/>
                </a:solidFill>
              </a:rPr>
              <a:t>isANewPatient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8989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68642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71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3769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# Convert Temperature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temperature = input ("</a:t>
            </a:r>
            <a:r>
              <a:rPr lang="en-US" dirty="0" err="1">
                <a:solidFill>
                  <a:schemeClr val="tx2"/>
                </a:solidFill>
              </a:rPr>
              <a:t>Temperture</a:t>
            </a:r>
            <a:r>
              <a:rPr lang="en-US" dirty="0">
                <a:solidFill>
                  <a:schemeClr val="tx2"/>
                </a:solidFill>
              </a:rPr>
              <a:t>: ")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degree = input ("(F) Fahrenheit (C) Celsius")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if degree == "F":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</a:t>
            </a:r>
            <a:r>
              <a:rPr lang="en-US" dirty="0" err="1">
                <a:solidFill>
                  <a:schemeClr val="tx2"/>
                </a:solidFill>
              </a:rPr>
              <a:t>temp_C</a:t>
            </a:r>
            <a:r>
              <a:rPr lang="en-US" dirty="0">
                <a:solidFill>
                  <a:schemeClr val="tx2"/>
                </a:solidFill>
              </a:rPr>
              <a:t> = (</a:t>
            </a:r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(temperature) - 32) * 5/9 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print ("In Celsius")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print (</a:t>
            </a:r>
            <a:r>
              <a:rPr lang="en-US" dirty="0" err="1">
                <a:solidFill>
                  <a:schemeClr val="tx2"/>
                </a:solidFill>
              </a:rPr>
              <a:t>temp_C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else: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</a:t>
            </a:r>
            <a:r>
              <a:rPr lang="en-US" dirty="0" err="1">
                <a:solidFill>
                  <a:schemeClr val="tx2"/>
                </a:solidFill>
              </a:rPr>
              <a:t>temp_F</a:t>
            </a:r>
            <a:r>
              <a:rPr lang="en-US" dirty="0">
                <a:solidFill>
                  <a:schemeClr val="tx2"/>
                </a:solidFill>
              </a:rPr>
              <a:t> = (</a:t>
            </a:r>
            <a:r>
              <a:rPr lang="en-US" dirty="0" err="1">
                <a:solidFill>
                  <a:schemeClr val="tx2"/>
                </a:solidFill>
              </a:rPr>
              <a:t>int</a:t>
            </a:r>
            <a:r>
              <a:rPr lang="en-US" dirty="0">
                <a:solidFill>
                  <a:schemeClr val="tx2"/>
                </a:solidFill>
              </a:rPr>
              <a:t>(temperature) * 9/5) + 32 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print ("In Fahrenheit")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   print (</a:t>
            </a:r>
            <a:r>
              <a:rPr lang="en-US" dirty="0" err="1">
                <a:solidFill>
                  <a:schemeClr val="tx2"/>
                </a:solidFill>
              </a:rPr>
              <a:t>temp_F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57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0480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# Convert Distance</a:t>
            </a:r>
          </a:p>
          <a:p>
            <a:pPr marL="0" indent="0">
              <a:buNone/>
            </a:pPr>
            <a:r>
              <a:rPr lang="en-CA" dirty="0"/>
              <a:t>distance = input ("Distance: ")</a:t>
            </a:r>
          </a:p>
          <a:p>
            <a:pPr marL="0" indent="0">
              <a:buNone/>
            </a:pPr>
            <a:r>
              <a:rPr lang="en-CA" dirty="0"/>
              <a:t>unit = input ("(M) Miles (K) Km")</a:t>
            </a:r>
          </a:p>
          <a:p>
            <a:pPr marL="0" indent="0">
              <a:buNone/>
            </a:pPr>
            <a:r>
              <a:rPr lang="en-CA" dirty="0"/>
              <a:t>if unit == "M":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dist_K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(distance) * 1.609</a:t>
            </a:r>
          </a:p>
          <a:p>
            <a:pPr marL="0" indent="0">
              <a:buNone/>
            </a:pPr>
            <a:r>
              <a:rPr lang="en-CA" dirty="0"/>
              <a:t>    print ("In Km")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dist_K</a:t>
            </a:r>
            <a:r>
              <a:rPr lang="en-CA" dirty="0"/>
              <a:t>)</a:t>
            </a:r>
          </a:p>
          <a:p>
            <a:pPr marL="0" indent="0">
              <a:buNone/>
            </a:pPr>
            <a:r>
              <a:rPr lang="en-CA" dirty="0"/>
              <a:t>else: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dist_M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(distance) / 1.609</a:t>
            </a:r>
          </a:p>
          <a:p>
            <a:pPr marL="0" indent="0">
              <a:buNone/>
            </a:pPr>
            <a:r>
              <a:rPr lang="en-CA" dirty="0"/>
              <a:t>    print ("In Miles")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dist_M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0757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841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# Convert Length</a:t>
            </a:r>
          </a:p>
          <a:p>
            <a:pPr marL="0" indent="0">
              <a:buNone/>
            </a:pPr>
            <a:r>
              <a:rPr lang="en-CA" dirty="0"/>
              <a:t>length = input ("Length: ")</a:t>
            </a:r>
          </a:p>
          <a:p>
            <a:pPr marL="0" indent="0">
              <a:buNone/>
            </a:pPr>
            <a:r>
              <a:rPr lang="en-CA" dirty="0"/>
              <a:t>unit = input ("(m) meter (f) foot")</a:t>
            </a:r>
          </a:p>
          <a:p>
            <a:pPr marL="0" indent="0">
              <a:buNone/>
            </a:pPr>
            <a:r>
              <a:rPr lang="en-CA" dirty="0"/>
              <a:t>if unit == "m":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length_f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(length) * 3.281</a:t>
            </a:r>
          </a:p>
          <a:p>
            <a:pPr marL="0" indent="0">
              <a:buNone/>
            </a:pPr>
            <a:r>
              <a:rPr lang="en-CA" dirty="0"/>
              <a:t>    print ("In feet")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length_f</a:t>
            </a:r>
            <a:r>
              <a:rPr lang="en-CA" dirty="0"/>
              <a:t>)</a:t>
            </a:r>
          </a:p>
          <a:p>
            <a:pPr marL="0" indent="0">
              <a:buNone/>
            </a:pPr>
            <a:r>
              <a:rPr lang="en-CA" dirty="0"/>
              <a:t>else: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length_m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(length) / 3.281</a:t>
            </a:r>
          </a:p>
          <a:p>
            <a:pPr marL="0" indent="0">
              <a:buNone/>
            </a:pPr>
            <a:r>
              <a:rPr lang="en-CA" dirty="0"/>
              <a:t>    print ("In meters")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length_m</a:t>
            </a:r>
            <a:r>
              <a:rPr lang="en-CA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4460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# Convert Weight</a:t>
            </a:r>
          </a:p>
          <a:p>
            <a:pPr marL="0" indent="0">
              <a:buNone/>
            </a:pPr>
            <a:r>
              <a:rPr lang="en-CA" dirty="0"/>
              <a:t>weight = input ("Weight: ")</a:t>
            </a:r>
          </a:p>
          <a:p>
            <a:pPr marL="0" indent="0">
              <a:buNone/>
            </a:pPr>
            <a:r>
              <a:rPr lang="en-CA" dirty="0"/>
              <a:t>unit = input ("(K) Kg (L) lb")</a:t>
            </a:r>
          </a:p>
          <a:p>
            <a:pPr marL="0" indent="0">
              <a:buNone/>
            </a:pPr>
            <a:r>
              <a:rPr lang="en-CA" dirty="0"/>
              <a:t>if unit == "K":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weight_lb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(weight) * 2.205</a:t>
            </a:r>
          </a:p>
          <a:p>
            <a:pPr marL="0" indent="0">
              <a:buNone/>
            </a:pPr>
            <a:r>
              <a:rPr lang="en-CA" dirty="0"/>
              <a:t>    print ("In lb")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weight_lb</a:t>
            </a:r>
            <a:r>
              <a:rPr lang="en-CA" dirty="0"/>
              <a:t>)</a:t>
            </a:r>
          </a:p>
          <a:p>
            <a:pPr marL="0" indent="0">
              <a:buNone/>
            </a:pPr>
            <a:r>
              <a:rPr lang="en-CA" dirty="0"/>
              <a:t>else:</a:t>
            </a:r>
          </a:p>
          <a:p>
            <a:pPr marL="0" indent="0">
              <a:buNone/>
            </a:pPr>
            <a:r>
              <a:rPr lang="en-CA" dirty="0"/>
              <a:t>    </a:t>
            </a:r>
            <a:r>
              <a:rPr lang="en-CA" dirty="0" err="1"/>
              <a:t>weight_kg</a:t>
            </a:r>
            <a:r>
              <a:rPr lang="en-CA" dirty="0"/>
              <a:t> = </a:t>
            </a:r>
            <a:r>
              <a:rPr lang="en-CA" dirty="0" err="1"/>
              <a:t>int</a:t>
            </a:r>
            <a:r>
              <a:rPr lang="en-CA" dirty="0"/>
              <a:t>(weight) / 2.205</a:t>
            </a:r>
          </a:p>
          <a:p>
            <a:pPr marL="0" indent="0">
              <a:buNone/>
            </a:pPr>
            <a:r>
              <a:rPr lang="en-CA" dirty="0"/>
              <a:t>    print ("In kg")</a:t>
            </a:r>
          </a:p>
          <a:p>
            <a:pPr marL="0" indent="0">
              <a:buNone/>
            </a:pPr>
            <a:r>
              <a:rPr lang="en-CA" dirty="0"/>
              <a:t>    print (</a:t>
            </a:r>
            <a:r>
              <a:rPr lang="en-CA" dirty="0" err="1"/>
              <a:t>weight_kg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1586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38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29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308225"/>
          </a:xfrm>
        </p:spPr>
        <p:txBody>
          <a:bodyPr lIns="640080" tIns="91440" rIns="640080" bIns="91440" anchor="ctr" anchorCtr="0">
            <a:normAutofit/>
          </a:bodyPr>
          <a:lstStyle>
            <a:lvl1pPr algn="l">
              <a:defRPr sz="4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8375"/>
            <a:ext cx="9144000" cy="1752600"/>
          </a:xfrm>
          <a:solidFill>
            <a:schemeClr val="bg2"/>
          </a:solidFill>
        </p:spPr>
        <p:txBody>
          <a:bodyPr lIns="640080" tIns="137160" rIns="640080" bIns="137160">
            <a:no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xfrm>
            <a:off x="590550" y="4759325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9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5" y="5683406"/>
            <a:ext cx="1997105" cy="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50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308225"/>
          </a:xfrm>
        </p:spPr>
        <p:txBody>
          <a:bodyPr lIns="640080" tIns="91440" rIns="640080" bIns="91440" anchor="ctr" anchorCtr="0">
            <a:normAutofit/>
          </a:bodyPr>
          <a:lstStyle>
            <a:lvl1pPr algn="l">
              <a:defRPr sz="4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" y="3508375"/>
            <a:ext cx="6400800" cy="1752600"/>
          </a:xfrm>
          <a:solidFill>
            <a:schemeClr val="bg2"/>
          </a:solidFill>
        </p:spPr>
        <p:txBody>
          <a:bodyPr lIns="640080" tIns="137160" rIns="640080" bIns="137160">
            <a:no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xfrm>
            <a:off x="590550" y="4759325"/>
            <a:ext cx="2457450" cy="365125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9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5" y="5683406"/>
            <a:ext cx="1997105" cy="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400800" y="3505200"/>
            <a:ext cx="2743200" cy="1755648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66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7200" y="1355725"/>
            <a:ext cx="8248650" cy="4235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916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33652"/>
            <a:ext cx="9144000" cy="724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8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4742"/>
            <a:ext cx="8229600" cy="4224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pic>
        <p:nvPicPr>
          <p:cNvPr id="10" name="Picture 3" descr="\\VAULT13\HOME13$\leeseo17\Settings.MDS\My Desktop\logo_w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5" y="6190803"/>
            <a:ext cx="1374005" cy="61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51556" y="931333"/>
            <a:ext cx="8692444" cy="0"/>
          </a:xfrm>
          <a:prstGeom prst="line">
            <a:avLst/>
          </a:prstGeom>
          <a:ln>
            <a:solidFill>
              <a:srgbClr val="D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91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59" r:id="rId3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800" b="1" kern="1200">
          <a:solidFill>
            <a:schemeClr val="bg2"/>
          </a:solidFill>
          <a:latin typeface="+mn-lt"/>
          <a:ea typeface="+mj-ea"/>
          <a:cs typeface="Gentium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spcAft>
          <a:spcPts val="0"/>
        </a:spcAft>
        <a:buFont typeface="Wingdings" pitchFamily="2" charset="2"/>
        <a:buChar char="§"/>
        <a:defRPr sz="3000" kern="1200">
          <a:solidFill>
            <a:schemeClr val="bg2"/>
          </a:solidFill>
          <a:latin typeface="+mn-lt"/>
          <a:ea typeface="+mn-ea"/>
          <a:cs typeface="Gentium"/>
        </a:defRPr>
      </a:lvl1pPr>
      <a:lvl2pPr marL="742950" indent="-285750" algn="l" defTabSz="914400" rtl="0" eaLnBrk="1" latinLnBrk="0" hangingPunct="1">
        <a:spcBef>
          <a:spcPts val="800"/>
        </a:spcBef>
        <a:buFont typeface="Arial"/>
        <a:buChar char="•"/>
        <a:defRPr sz="2800" kern="1200">
          <a:solidFill>
            <a:schemeClr val="accent4"/>
          </a:solidFill>
          <a:latin typeface="+mn-lt"/>
          <a:ea typeface="+mn-ea"/>
          <a:cs typeface="Gentium"/>
        </a:defRPr>
      </a:lvl2pPr>
      <a:lvl3pPr marL="1143000" indent="-228600" algn="l" defTabSz="914400" rtl="0" eaLnBrk="1" latinLnBrk="0" hangingPunct="1">
        <a:spcBef>
          <a:spcPts val="800"/>
        </a:spcBef>
        <a:buFont typeface="Arial"/>
        <a:buChar char="•"/>
        <a:defRPr sz="2400" kern="1200">
          <a:solidFill>
            <a:schemeClr val="accent4"/>
          </a:solidFill>
          <a:latin typeface="+mn-lt"/>
          <a:ea typeface="+mn-ea"/>
          <a:cs typeface="Gentium"/>
        </a:defRPr>
      </a:lvl3pPr>
      <a:lvl4pPr marL="1600200" indent="-228600" algn="l" defTabSz="914400" rtl="0" eaLnBrk="1" latinLnBrk="0" hangingPunct="1">
        <a:spcBef>
          <a:spcPts val="8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Gentium"/>
        </a:defRPr>
      </a:lvl4pPr>
      <a:lvl5pPr marL="2057400" indent="-228600" algn="l" defTabSz="914400" rtl="0" eaLnBrk="1" latinLnBrk="0" hangingPunct="1">
        <a:spcBef>
          <a:spcPts val="800"/>
        </a:spcBef>
        <a:buFont typeface="Arial"/>
        <a:buChar char="•"/>
        <a:defRPr sz="2000" kern="1200">
          <a:solidFill>
            <a:schemeClr val="accent4"/>
          </a:solidFill>
          <a:latin typeface="+mn-lt"/>
          <a:ea typeface="+mn-ea"/>
          <a:cs typeface="Gentium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Intro to Python Coding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" y="3508375"/>
            <a:ext cx="6616702" cy="1752600"/>
          </a:xfrm>
        </p:spPr>
        <p:txBody>
          <a:bodyPr lIns="457200" tIns="228600"/>
          <a:lstStyle/>
          <a:p>
            <a:r>
              <a:rPr lang="en-CA" sz="2000" i="1" dirty="0">
                <a:cs typeface="Stone Humanist ITC Medium"/>
              </a:rPr>
              <a:t>Olivia Lu</a:t>
            </a:r>
            <a:br>
              <a:rPr lang="en-CA" sz="2000" i="1" dirty="0">
                <a:cs typeface="Stone Humanist ITC Medium"/>
              </a:rPr>
            </a:br>
            <a:r>
              <a:rPr lang="en-CA" sz="2000" i="1" dirty="0">
                <a:cs typeface="Stone Humanist ITC Medium"/>
              </a:rPr>
              <a:t>Doug McDougall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2749" y="4759325"/>
            <a:ext cx="3529985" cy="365125"/>
          </a:xfrm>
        </p:spPr>
        <p:txBody>
          <a:bodyPr/>
          <a:lstStyle/>
          <a:p>
            <a:r>
              <a:rPr lang="en-CA" dirty="0">
                <a:cs typeface="Stone Humanist ITC Medium"/>
              </a:rPr>
              <a:t>February 2023</a:t>
            </a:r>
          </a:p>
        </p:txBody>
      </p:sp>
      <p:pic>
        <p:nvPicPr>
          <p:cNvPr id="1030" name="Picture 6" descr="CSTDMA :: How To Apply :: Master of Teaching, CTL, Ontario Institute for  Studies in Education of the University of Toronto">
            <a:extLst>
              <a:ext uri="{FF2B5EF4-FFF2-40B4-BE49-F238E27FC236}">
                <a16:creationId xmlns:a16="http://schemas.microsoft.com/office/drawing/2014/main" id="{C752E8D7-4BE0-DD49-812B-ACAC94E7FC0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" b="19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7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2DDAC-E819-924F-9857-5EBBAAE7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90DA5-70DB-0A46-8A6E-8B3DB5576F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Python is a high-level, general-purpose programing language.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8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941A-6904-BC4B-A1E9-AF97784D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</a:t>
            </a:r>
            <a:r>
              <a:rPr lang="en-US" dirty="0" err="1"/>
              <a:t>Colab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6BF1B-26FA-CB41-BC1E-961A297626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150" y="1131790"/>
            <a:ext cx="8248650" cy="4849132"/>
          </a:xfrm>
        </p:spPr>
        <p:txBody>
          <a:bodyPr>
            <a:noAutofit/>
          </a:bodyPr>
          <a:lstStyle/>
          <a:p>
            <a:r>
              <a:rPr lang="en-US" sz="2400" dirty="0" err="1"/>
              <a:t>Colab</a:t>
            </a:r>
            <a:r>
              <a:rPr lang="en-US" sz="2400" dirty="0"/>
              <a:t> or "</a:t>
            </a:r>
            <a:r>
              <a:rPr lang="en-US" sz="2400" dirty="0" err="1"/>
              <a:t>Colaboratory</a:t>
            </a:r>
            <a:r>
              <a:rPr lang="en-US" sz="2400" dirty="0"/>
              <a:t>", allows writing and executing Python in the browser</a:t>
            </a:r>
          </a:p>
          <a:p>
            <a:r>
              <a:rPr lang="en-US" sz="2400" dirty="0"/>
              <a:t>Easy to use for students, data scientists &amp; researchers</a:t>
            </a:r>
          </a:p>
          <a:p>
            <a:endParaRPr lang="en-US" sz="2400" dirty="0"/>
          </a:p>
          <a:p>
            <a:pPr lvl="1"/>
            <a:r>
              <a:rPr lang="en-US" sz="2000" dirty="0"/>
              <a:t>Login Google</a:t>
            </a:r>
          </a:p>
          <a:p>
            <a:pPr lvl="1"/>
            <a:r>
              <a:rPr lang="en-US" sz="2000" dirty="0" err="1"/>
              <a:t>Colaboratory</a:t>
            </a:r>
            <a:r>
              <a:rPr lang="en-US" sz="2000" dirty="0"/>
              <a:t>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colab.research.google.com</a:t>
            </a:r>
            <a:r>
              <a:rPr lang="en-US" sz="2000" dirty="0">
                <a:hlinkClick r:id="rId3"/>
              </a:rPr>
              <a:t>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466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8274-A7FB-A145-8C1F-BD977112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String Constant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06BF8-1AB5-884C-9469-9786F2F3B9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print a message: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64A359-C1D1-754D-9B38-93F0DA479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31" y="2582418"/>
            <a:ext cx="5021809" cy="16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8274-A7FB-A145-8C1F-BD977112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06BF8-1AB5-884C-9469-9786F2F3B9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Variables are used to temporary store data in the computer memory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A78F3F-EF2C-CF48-9FFD-9881ED98C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858" y="2736596"/>
            <a:ext cx="5172952" cy="199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7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8274-A7FB-A145-8C1F-BD977112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Variables 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06BF8-1AB5-884C-9469-9786F2F3B9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Numeric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>
                <a:solidFill>
                  <a:srgbClr val="607392"/>
                </a:solidFill>
              </a:rPr>
              <a:t>age= 20</a:t>
            </a:r>
          </a:p>
          <a:p>
            <a:r>
              <a:rPr lang="en-US" sz="2200" dirty="0"/>
              <a:t>Decimals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>
                <a:solidFill>
                  <a:srgbClr val="607392"/>
                </a:solidFill>
              </a:rPr>
              <a:t>price = 19.95</a:t>
            </a:r>
          </a:p>
          <a:p>
            <a:r>
              <a:rPr lang="en-US" sz="2200" dirty="0"/>
              <a:t>Alpha Numeric or String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rgbClr val="607392"/>
                </a:solidFill>
              </a:rPr>
              <a:t>firstName</a:t>
            </a:r>
            <a:r>
              <a:rPr lang="en-US" sz="2200" dirty="0">
                <a:solidFill>
                  <a:srgbClr val="607392"/>
                </a:solidFill>
              </a:rPr>
              <a:t> = “Sofia”</a:t>
            </a:r>
          </a:p>
          <a:p>
            <a:r>
              <a:rPr lang="en-US" sz="2200" dirty="0"/>
              <a:t>Boolean (true or false)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rgbClr val="607392"/>
                </a:solidFill>
              </a:rPr>
              <a:t>isATeacher</a:t>
            </a:r>
            <a:r>
              <a:rPr lang="en-US" sz="2200" dirty="0">
                <a:solidFill>
                  <a:srgbClr val="607392"/>
                </a:solidFill>
              </a:rPr>
              <a:t> = True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36822-3DED-EF4B-9473-26AB6905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(together)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EB430-EB75-8D46-B5ED-EB147D9F17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Define variables for a hospital program to store the following information: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We check in a patient named John Smith</a:t>
            </a:r>
          </a:p>
          <a:p>
            <a:r>
              <a:rPr lang="en-US" dirty="0">
                <a:solidFill>
                  <a:srgbClr val="7030A0"/>
                </a:solidFill>
              </a:rPr>
              <a:t>He is 30 years old</a:t>
            </a:r>
          </a:p>
          <a:p>
            <a:r>
              <a:rPr lang="en-US" dirty="0">
                <a:solidFill>
                  <a:srgbClr val="7030A0"/>
                </a:solidFill>
              </a:rPr>
              <a:t>He is a new patient</a:t>
            </a:r>
          </a:p>
        </p:txBody>
      </p:sp>
    </p:spTree>
    <p:extLst>
      <p:ext uri="{BB962C8B-B14F-4D97-AF65-F5344CB8AC3E}">
        <p14:creationId xmlns:p14="http://schemas.microsoft.com/office/powerpoint/2010/main" val="379527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0D144-03EC-1846-944A-45940541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C2C2EA-4DE0-A34E-826F-FEC2C8F43B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124231"/>
            <a:ext cx="8248650" cy="423545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Let’s print the variables’ values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CD7823-9F16-DD45-898C-9534917F9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78" y="1859583"/>
            <a:ext cx="4829810" cy="368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7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BD34-6A81-4B4A-BA00-EFBF5104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Input from User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3FEDFD-97C5-1246-8A0B-CAD10A386E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675" y="1191318"/>
            <a:ext cx="8248650" cy="423545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input</a:t>
            </a:r>
            <a:r>
              <a:rPr lang="en-US" sz="2000" dirty="0"/>
              <a:t> is used to request data to the user</a:t>
            </a:r>
          </a:p>
          <a:p>
            <a:r>
              <a:rPr lang="en-US" sz="2000" dirty="0"/>
              <a:t>The data entered by the user is stored in a </a:t>
            </a:r>
            <a:r>
              <a:rPr lang="en-US" sz="2000" dirty="0">
                <a:solidFill>
                  <a:srgbClr val="C00000"/>
                </a:solidFill>
              </a:rPr>
              <a:t>variable</a:t>
            </a:r>
            <a:r>
              <a:rPr lang="en-US" sz="2000" dirty="0"/>
              <a:t> (name)</a:t>
            </a:r>
          </a:p>
          <a:p>
            <a:r>
              <a:rPr lang="en-US" sz="2000" dirty="0">
                <a:solidFill>
                  <a:srgbClr val="C00000"/>
                </a:solidFill>
              </a:rPr>
              <a:t>+</a:t>
            </a:r>
            <a:r>
              <a:rPr lang="en-US" sz="2000" dirty="0"/>
              <a:t> is used to concatenate a constant (“Hello “) with the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3E757-3A38-F943-9A5A-F6CE11B91C06}"/>
              </a:ext>
            </a:extLst>
          </p:cNvPr>
          <p:cNvSpPr txBox="1"/>
          <p:nvPr/>
        </p:nvSpPr>
        <p:spPr>
          <a:xfrm>
            <a:off x="6998424" y="4687748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&gt;&gt; Press enter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E3E40-A5BE-9E41-A131-3CEA251E9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00" y="3482280"/>
            <a:ext cx="52451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7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BD34-6A81-4B4A-BA00-EFBF5104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Printing input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1DC87-9E7E-8844-B1B5-DC48078BD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98" y="2136394"/>
            <a:ext cx="6098504" cy="223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6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D7DF-D00A-2740-820A-9295A7B4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Converting data types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1A1250-7A39-ED42-9463-3E8BF9E0C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147381"/>
            <a:ext cx="8248650" cy="4235450"/>
          </a:xfrm>
        </p:spPr>
        <p:txBody>
          <a:bodyPr>
            <a:normAutofit/>
          </a:bodyPr>
          <a:lstStyle/>
          <a:p>
            <a:r>
              <a:rPr lang="en-US" sz="2400" dirty="0"/>
              <a:t>Input data is a string (</a:t>
            </a:r>
            <a:r>
              <a:rPr lang="en-US" sz="2400" dirty="0" err="1"/>
              <a:t>birth_year</a:t>
            </a:r>
            <a:r>
              <a:rPr lang="en-US" sz="2400" dirty="0"/>
              <a:t>)</a:t>
            </a:r>
          </a:p>
          <a:p>
            <a:r>
              <a:rPr lang="en-US" sz="2400" dirty="0"/>
              <a:t>Only numeric data can be used to do calculations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151F1B1-801E-F298-0FFF-E72513D90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4" y="2079126"/>
            <a:ext cx="8416232" cy="363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1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898D-5B7A-1A4F-AF53-F0E674D3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Converting string to integer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06B763-DD64-CC45-B312-D91E38C362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150" y="1205254"/>
            <a:ext cx="8248650" cy="4235450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C00000"/>
                </a:solidFill>
              </a:rPr>
              <a:t>int</a:t>
            </a:r>
            <a:r>
              <a:rPr lang="en-US" sz="2000" dirty="0">
                <a:solidFill>
                  <a:srgbClr val="C00000"/>
                </a:solidFill>
              </a:rPr>
              <a:t> (variable) </a:t>
            </a:r>
            <a:r>
              <a:rPr lang="en-US" sz="2000" dirty="0"/>
              <a:t>converts a string variable to an integer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06E2858-8138-7004-3F10-9DD534DAB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81" y="2526633"/>
            <a:ext cx="7673788" cy="18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32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DB82-B771-E74E-8B1F-6F7B4B8B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2DE447-EA5D-DC40-B22A-CF13DF9303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130425"/>
            <a:ext cx="8456994" cy="529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Let’s calculate the area of the triangle with base = 10 cm &amp; height = 5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EB64A-A4FE-624A-A973-7A92DBDFF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90" y="2020570"/>
            <a:ext cx="5508518" cy="320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84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0E41-0252-444E-B751-1A00A87A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Calculator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A53DE5C-5E80-AA4B-8FD1-53C6050C59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671" y="1137026"/>
            <a:ext cx="8248650" cy="529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Let’s ask the user the length of the base and the height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8C394-D01F-534D-BD78-94145EDC7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60805"/>
            <a:ext cx="5364480" cy="370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18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CCB8F-EA89-EE44-8916-E6E2F03E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Conditions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20DBEB0D-D2BC-B54D-80B7-A38AAB0D2E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096773"/>
            <a:ext cx="8248650" cy="4235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Let’s compare the Age of 2 students and decide who is the older one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675F00-D875-4340-8CFE-B2ED2DB1FDFF}"/>
              </a:ext>
            </a:extLst>
          </p:cNvPr>
          <p:cNvGrpSpPr/>
          <p:nvPr/>
        </p:nvGrpSpPr>
        <p:grpSpPr>
          <a:xfrm>
            <a:off x="1265013" y="1993604"/>
            <a:ext cx="5714521" cy="3593007"/>
            <a:chOff x="686279" y="1501216"/>
            <a:chExt cx="7514867" cy="4602548"/>
          </a:xfrm>
        </p:grpSpPr>
        <p:sp>
          <p:nvSpPr>
            <p:cNvPr id="7" name="Diamond 6">
              <a:extLst>
                <a:ext uri="{FF2B5EF4-FFF2-40B4-BE49-F238E27FC236}">
                  <a16:creationId xmlns:a16="http://schemas.microsoft.com/office/drawing/2014/main" id="{383830BF-BE62-C041-9D53-F21CCF407CE5}"/>
                </a:ext>
              </a:extLst>
            </p:cNvPr>
            <p:cNvSpPr/>
            <p:nvPr/>
          </p:nvSpPr>
          <p:spPr>
            <a:xfrm>
              <a:off x="3507126" y="3246023"/>
              <a:ext cx="1886675" cy="111864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Age1 vs Age2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146D25-A558-2742-A5E9-76C1C3967430}"/>
                </a:ext>
              </a:extLst>
            </p:cNvPr>
            <p:cNvSpPr/>
            <p:nvPr/>
          </p:nvSpPr>
          <p:spPr>
            <a:xfrm>
              <a:off x="686279" y="5310749"/>
              <a:ext cx="2150963" cy="65782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1 is older than Student 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4EC30F0-5563-C742-B024-1D7A02CCCFAA}"/>
                </a:ext>
              </a:extLst>
            </p:cNvPr>
            <p:cNvSpPr/>
            <p:nvPr/>
          </p:nvSpPr>
          <p:spPr>
            <a:xfrm>
              <a:off x="6050183" y="5310749"/>
              <a:ext cx="2150963" cy="65782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2 is older than Student 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78709B-C402-6446-B71F-BD5F7B831C82}"/>
                </a:ext>
              </a:extLst>
            </p:cNvPr>
            <p:cNvSpPr/>
            <p:nvPr/>
          </p:nvSpPr>
          <p:spPr>
            <a:xfrm>
              <a:off x="3374983" y="5310749"/>
              <a:ext cx="2150963" cy="79301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2 is the same age as Student 1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08C877A-3DFE-724D-8903-CD18BA680BFB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4450463" y="2717311"/>
              <a:ext cx="1" cy="528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550AF208-A0B9-764C-9705-DAA3DBB6CF5B}"/>
                </a:ext>
              </a:extLst>
            </p:cNvPr>
            <p:cNvCxnSpPr>
              <a:cxnSpLocks/>
              <a:stCxn id="7" idx="3"/>
              <a:endCxn id="9" idx="0"/>
            </p:cNvCxnSpPr>
            <p:nvPr/>
          </p:nvCxnSpPr>
          <p:spPr>
            <a:xfrm>
              <a:off x="5393801" y="3805345"/>
              <a:ext cx="1731864" cy="150540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821ECCD7-AF1F-A643-B9E0-0DCB9668BDDA}"/>
                </a:ext>
              </a:extLst>
            </p:cNvPr>
            <p:cNvCxnSpPr>
              <a:cxnSpLocks/>
              <a:stCxn id="7" idx="2"/>
              <a:endCxn id="11" idx="0"/>
            </p:cNvCxnSpPr>
            <p:nvPr/>
          </p:nvCxnSpPr>
          <p:spPr>
            <a:xfrm rot="16200000" flipH="1">
              <a:off x="3977423" y="4837706"/>
              <a:ext cx="946082" cy="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3496F48F-F71F-194B-9C12-9FF2CA3C5DE5}"/>
                </a:ext>
              </a:extLst>
            </p:cNvPr>
            <p:cNvCxnSpPr>
              <a:cxnSpLocks/>
              <a:stCxn id="7" idx="1"/>
              <a:endCxn id="8" idx="0"/>
            </p:cNvCxnSpPr>
            <p:nvPr/>
          </p:nvCxnSpPr>
          <p:spPr>
            <a:xfrm rot="10800000" flipV="1">
              <a:off x="1761762" y="3805345"/>
              <a:ext cx="1745365" cy="150540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DAAC2A-3482-7341-BF5D-FB36C067C3C2}"/>
                </a:ext>
              </a:extLst>
            </p:cNvPr>
            <p:cNvSpPr txBox="1"/>
            <p:nvPr/>
          </p:nvSpPr>
          <p:spPr>
            <a:xfrm>
              <a:off x="2754531" y="3518270"/>
              <a:ext cx="429708" cy="351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&gt;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BFC3413-1359-B441-A348-F2B83A6C0C22}"/>
                </a:ext>
              </a:extLst>
            </p:cNvPr>
            <p:cNvSpPr txBox="1"/>
            <p:nvPr/>
          </p:nvSpPr>
          <p:spPr>
            <a:xfrm>
              <a:off x="5907429" y="3479480"/>
              <a:ext cx="429708" cy="351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&lt;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1134BE-B213-4F45-9E9C-CBEBE187DEDD}"/>
                </a:ext>
              </a:extLst>
            </p:cNvPr>
            <p:cNvSpPr txBox="1"/>
            <p:nvPr/>
          </p:nvSpPr>
          <p:spPr>
            <a:xfrm>
              <a:off x="4582609" y="4460659"/>
              <a:ext cx="429708" cy="351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=</a:t>
              </a:r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DBE3E0FD-289A-E547-8D73-EEC371850467}"/>
                </a:ext>
              </a:extLst>
            </p:cNvPr>
            <p:cNvSpPr/>
            <p:nvPr/>
          </p:nvSpPr>
          <p:spPr>
            <a:xfrm>
              <a:off x="2837242" y="1501216"/>
              <a:ext cx="3379807" cy="529476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1: Name &amp; Age</a:t>
              </a:r>
            </a:p>
          </p:txBody>
        </p:sp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EC02AB4D-9B70-0D4E-A9C3-FBD8F763119E}"/>
                </a:ext>
              </a:extLst>
            </p:cNvPr>
            <p:cNvSpPr/>
            <p:nvPr/>
          </p:nvSpPr>
          <p:spPr>
            <a:xfrm>
              <a:off x="2779369" y="2187835"/>
              <a:ext cx="3379807" cy="529476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Student 2: Name &amp; Age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FBB25E3-7C5D-9449-8864-31DF0722746C}"/>
                </a:ext>
              </a:extLst>
            </p:cNvPr>
            <p:cNvCxnSpPr>
              <a:stCxn id="42" idx="4"/>
              <a:endCxn id="43" idx="1"/>
            </p:cNvCxnSpPr>
            <p:nvPr/>
          </p:nvCxnSpPr>
          <p:spPr>
            <a:xfrm>
              <a:off x="4527146" y="2030692"/>
              <a:ext cx="8311" cy="1571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645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105D-89A9-5B43-998D-1D3A0FD1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is older?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7BD27-E24E-A049-9D16-2DBFD4D54F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71462" y="1053296"/>
            <a:ext cx="4705809" cy="48845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# Who is older?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8BB0"/>
                </a:solidFill>
              </a:rPr>
              <a:t>print ("Student 1")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8BB0"/>
                </a:solidFill>
              </a:rPr>
              <a:t>name1 = input ("What is your name? ")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8BB0"/>
                </a:solidFill>
              </a:rPr>
              <a:t>age1 = input ("How old are you? ")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50"/>
                </a:solidFill>
              </a:rPr>
              <a:t>print ("Student 2")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50"/>
                </a:solidFill>
              </a:rPr>
              <a:t>name2 = input ("What is your name? ")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50"/>
                </a:solidFill>
              </a:rPr>
              <a:t>age2 = input ("How old are you? ")</a:t>
            </a:r>
          </a:p>
          <a:p>
            <a:pPr marL="0" indent="0">
              <a:buNone/>
            </a:pPr>
            <a:r>
              <a:rPr lang="en-US" sz="1400" dirty="0"/>
              <a:t>if </a:t>
            </a:r>
            <a:r>
              <a:rPr lang="en-US" sz="1400" dirty="0" err="1"/>
              <a:t>int</a:t>
            </a:r>
            <a:r>
              <a:rPr lang="en-US" sz="1400" dirty="0"/>
              <a:t>(age1) &gt; </a:t>
            </a:r>
            <a:r>
              <a:rPr lang="en-US" sz="1400" dirty="0" err="1"/>
              <a:t>int</a:t>
            </a:r>
            <a:r>
              <a:rPr lang="en-US" sz="1400" dirty="0"/>
              <a:t>(age2):</a:t>
            </a:r>
          </a:p>
          <a:p>
            <a:pPr marL="0" indent="0">
              <a:buNone/>
            </a:pPr>
            <a:r>
              <a:rPr lang="en-US" sz="1400" dirty="0"/>
              <a:t>    print(name1 + " is older than " + name2)</a:t>
            </a:r>
          </a:p>
          <a:p>
            <a:pPr marL="0" indent="0">
              <a:buNone/>
            </a:pPr>
            <a:r>
              <a:rPr lang="en-US" sz="1400" dirty="0" err="1"/>
              <a:t>elif</a:t>
            </a:r>
            <a:r>
              <a:rPr lang="en-US" sz="1400" dirty="0"/>
              <a:t> </a:t>
            </a:r>
            <a:r>
              <a:rPr lang="en-US" sz="1400" dirty="0" err="1"/>
              <a:t>int</a:t>
            </a:r>
            <a:r>
              <a:rPr lang="en-US" sz="1400" dirty="0"/>
              <a:t>(age1) == </a:t>
            </a:r>
            <a:r>
              <a:rPr lang="en-US" sz="1400" dirty="0" err="1"/>
              <a:t>int</a:t>
            </a:r>
            <a:r>
              <a:rPr lang="en-US" sz="1400" dirty="0"/>
              <a:t>(age2):</a:t>
            </a:r>
          </a:p>
          <a:p>
            <a:pPr marL="0" indent="0">
              <a:buNone/>
            </a:pPr>
            <a:r>
              <a:rPr lang="en-US" sz="1400" dirty="0"/>
              <a:t>    print(name1 + " is the same age as " + name2)</a:t>
            </a:r>
          </a:p>
          <a:p>
            <a:pPr marL="0" indent="0">
              <a:buNone/>
            </a:pPr>
            <a:r>
              <a:rPr lang="en-US" sz="1400" dirty="0"/>
              <a:t>else:</a:t>
            </a:r>
          </a:p>
          <a:p>
            <a:pPr marL="0" indent="0">
              <a:buNone/>
            </a:pPr>
            <a:r>
              <a:rPr lang="en-US" sz="1400" dirty="0"/>
              <a:t>    print(name2 + " is older than " + name1)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593D8-7075-8747-B13C-021E11FC4411}"/>
              </a:ext>
            </a:extLst>
          </p:cNvPr>
          <p:cNvSpPr/>
          <p:nvPr/>
        </p:nvSpPr>
        <p:spPr>
          <a:xfrm>
            <a:off x="3171462" y="1411807"/>
            <a:ext cx="4024585" cy="10564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3D56D-15E4-9B46-974A-86825FCA61EE}"/>
              </a:ext>
            </a:extLst>
          </p:cNvPr>
          <p:cNvSpPr/>
          <p:nvPr/>
        </p:nvSpPr>
        <p:spPr>
          <a:xfrm>
            <a:off x="3171463" y="2479800"/>
            <a:ext cx="4024586" cy="11111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045E06-A7B3-8646-91AE-9A08B08D306F}"/>
              </a:ext>
            </a:extLst>
          </p:cNvPr>
          <p:cNvSpPr/>
          <p:nvPr/>
        </p:nvSpPr>
        <p:spPr>
          <a:xfrm>
            <a:off x="3183037" y="3601133"/>
            <a:ext cx="4024587" cy="22223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12D838-9C11-FE41-BAC3-A03C97E06AE9}"/>
              </a:ext>
            </a:extLst>
          </p:cNvPr>
          <p:cNvSpPr txBox="1"/>
          <p:nvPr/>
        </p:nvSpPr>
        <p:spPr>
          <a:xfrm>
            <a:off x="457200" y="1411807"/>
            <a:ext cx="23785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Ask Student 1’s age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Ask Student 2’s age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Compare the age and print the result</a:t>
            </a:r>
          </a:p>
        </p:txBody>
      </p:sp>
    </p:spTree>
    <p:extLst>
      <p:ext uri="{BB962C8B-B14F-4D97-AF65-F5344CB8AC3E}">
        <p14:creationId xmlns:p14="http://schemas.microsoft.com/office/powerpoint/2010/main" val="3046339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A57E4-C4DF-1A49-B340-2DBBE3C3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is older?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9649B14E-E6A6-70F1-2102-01B127884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76" y="942975"/>
            <a:ext cx="5931647" cy="51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99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B498-5D20-F449-A6BE-EEE6EF6E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731F3-72AE-FB4C-91C5-E9BD9F6899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Convert Temperature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Convert Distance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Convert Length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Convert Weight</a:t>
            </a:r>
          </a:p>
        </p:txBody>
      </p:sp>
    </p:spTree>
    <p:extLst>
      <p:ext uri="{BB962C8B-B14F-4D97-AF65-F5344CB8AC3E}">
        <p14:creationId xmlns:p14="http://schemas.microsoft.com/office/powerpoint/2010/main" val="2803705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73BF3-11D8-FE41-A4C2-21468018D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7030A0"/>
                </a:solidFill>
              </a:rPr>
              <a:t>Convert Temperature</a:t>
            </a:r>
          </a:p>
          <a:p>
            <a:r>
              <a:rPr lang="en-US" sz="2400" dirty="0">
                <a:solidFill>
                  <a:srgbClr val="7030A0"/>
                </a:solidFill>
              </a:rPr>
              <a:t>From Fahrenheit to Celsius and vice versa depending on the user’s input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D4A32-FFFB-8343-8B7F-E375124C7BE7}"/>
              </a:ext>
            </a:extLst>
          </p:cNvPr>
          <p:cNvSpPr txBox="1"/>
          <p:nvPr/>
        </p:nvSpPr>
        <p:spPr>
          <a:xfrm>
            <a:off x="5775767" y="4523894"/>
            <a:ext cx="2911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Formulas:</a:t>
            </a:r>
          </a:p>
          <a:p>
            <a:endParaRPr lang="en-US" dirty="0"/>
          </a:p>
          <a:p>
            <a:r>
              <a:rPr lang="en-US" dirty="0"/>
              <a:t>F = (C *9 / 5) + 32</a:t>
            </a:r>
          </a:p>
          <a:p>
            <a:r>
              <a:rPr lang="en-US" dirty="0"/>
              <a:t>C = (F - 32) * 5 / 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F84FA9-DAC4-824B-8C12-FCB8E0A83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76599"/>
            <a:ext cx="4584700" cy="1181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2AF1CF-BAE6-A04B-8607-73795CD9F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007027"/>
            <a:ext cx="46736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15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5F322-EE1E-D441-84A8-75B0304F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19359-7D62-AD47-884A-ABC9BD940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1962150"/>
            <a:ext cx="62357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03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73BF3-11D8-FE41-A4C2-21468018D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7030A0"/>
                </a:solidFill>
              </a:rPr>
              <a:t>Convert Distance</a:t>
            </a:r>
          </a:p>
          <a:p>
            <a:r>
              <a:rPr lang="en-US" sz="2400" dirty="0">
                <a:solidFill>
                  <a:srgbClr val="7030A0"/>
                </a:solidFill>
              </a:rPr>
              <a:t>From Km to Miles and vice versa depending on the user’s input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D4A32-FFFB-8343-8B7F-E375124C7BE7}"/>
              </a:ext>
            </a:extLst>
          </p:cNvPr>
          <p:cNvSpPr txBox="1"/>
          <p:nvPr/>
        </p:nvSpPr>
        <p:spPr>
          <a:xfrm>
            <a:off x="5775767" y="4377464"/>
            <a:ext cx="2911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Formulas:</a:t>
            </a:r>
          </a:p>
          <a:p>
            <a:endParaRPr lang="en-US" dirty="0"/>
          </a:p>
          <a:p>
            <a:r>
              <a:rPr lang="en-US" dirty="0"/>
              <a:t>M = K / 1.609</a:t>
            </a:r>
          </a:p>
          <a:p>
            <a:r>
              <a:rPr lang="en-US" dirty="0"/>
              <a:t>K = M * 1.609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68038D-3026-A949-99AE-BE1B0805F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25" y="3028950"/>
            <a:ext cx="4254500" cy="1257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3C4230-1012-1F41-93B9-502FBD4E7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4286250"/>
            <a:ext cx="41656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40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3BDE7E-FF9B-8E4A-B084-F8A81DBFA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24" y="1675892"/>
            <a:ext cx="5643880" cy="331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4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73BF3-11D8-FE41-A4C2-21468018D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7030A0"/>
                </a:solidFill>
              </a:rPr>
              <a:t>Convert Length</a:t>
            </a:r>
          </a:p>
          <a:p>
            <a:r>
              <a:rPr lang="en-US" sz="2400" dirty="0">
                <a:solidFill>
                  <a:srgbClr val="7030A0"/>
                </a:solidFill>
              </a:rPr>
              <a:t>From Meter to feet and vice versa depending on the user’s input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D4A32-FFFB-8343-8B7F-E375124C7BE7}"/>
              </a:ext>
            </a:extLst>
          </p:cNvPr>
          <p:cNvSpPr txBox="1"/>
          <p:nvPr/>
        </p:nvSpPr>
        <p:spPr>
          <a:xfrm>
            <a:off x="5775767" y="4377464"/>
            <a:ext cx="2911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Formulas:</a:t>
            </a:r>
          </a:p>
          <a:p>
            <a:endParaRPr lang="en-US" dirty="0"/>
          </a:p>
          <a:p>
            <a:r>
              <a:rPr lang="en-US" dirty="0"/>
              <a:t>m = ft / 3.281</a:t>
            </a:r>
          </a:p>
          <a:p>
            <a:r>
              <a:rPr lang="en-US" dirty="0"/>
              <a:t>ft = m * 3.281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90A4D6-861B-854C-88D6-02FAB7D10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078226"/>
            <a:ext cx="3835400" cy="1231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CA6721-F10F-4A4F-9547-969FEE982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4461002"/>
            <a:ext cx="37973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73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94D067-65A2-B64E-985A-7D522F4A5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58" y="1788414"/>
            <a:ext cx="5562874" cy="328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07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73BF3-11D8-FE41-A4C2-21468018D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7030A0"/>
                </a:solidFill>
              </a:rPr>
              <a:t>Convert Weight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From Kg to Pounds and vice versa depending on the user’s input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D4A32-FFFB-8343-8B7F-E375124C7BE7}"/>
              </a:ext>
            </a:extLst>
          </p:cNvPr>
          <p:cNvSpPr txBox="1"/>
          <p:nvPr/>
        </p:nvSpPr>
        <p:spPr>
          <a:xfrm>
            <a:off x="5775767" y="4377464"/>
            <a:ext cx="2911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Formulas:</a:t>
            </a:r>
          </a:p>
          <a:p>
            <a:endParaRPr lang="en-US" dirty="0"/>
          </a:p>
          <a:p>
            <a:r>
              <a:rPr lang="en-US" dirty="0"/>
              <a:t>kg = </a:t>
            </a:r>
            <a:r>
              <a:rPr lang="en-US" dirty="0" err="1"/>
              <a:t>lb</a:t>
            </a:r>
            <a:r>
              <a:rPr lang="en-US" dirty="0"/>
              <a:t> / 2.205</a:t>
            </a:r>
          </a:p>
          <a:p>
            <a:r>
              <a:rPr lang="en-US" dirty="0" err="1"/>
              <a:t>lb</a:t>
            </a:r>
            <a:r>
              <a:rPr lang="en-US" dirty="0"/>
              <a:t> = kg * 2.205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33161-3A57-634F-BCAC-F868BF507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2" y="2992374"/>
            <a:ext cx="3187700" cy="1257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136E1D-E13A-4F49-8512-21E2D5E25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2" y="4317228"/>
            <a:ext cx="29972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42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83CE-1EC4-3042-9946-4271D60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Exercise – Group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BD06FD-C0F2-F446-A298-8D36A2C6DF28}"/>
              </a:ext>
            </a:extLst>
          </p:cNvPr>
          <p:cNvSpPr txBox="1"/>
          <p:nvPr/>
        </p:nvSpPr>
        <p:spPr>
          <a:xfrm>
            <a:off x="7025833" y="1423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014AE1-D773-C943-BC6A-B0749A803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18" y="1423686"/>
            <a:ext cx="5643880" cy="366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38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0625-C839-164E-B723-65CB603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Patterns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78969F-EB23-CA4E-A48F-8D02728E3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379243"/>
              </p:ext>
            </p:extLst>
          </p:nvPr>
        </p:nvGraphicFramePr>
        <p:xfrm>
          <a:off x="2540000" y="1617535"/>
          <a:ext cx="4064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83196149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65275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 Number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Even 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7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1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7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295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CB5EBE8-D9DC-454E-940E-6B1853FD03E3}"/>
              </a:ext>
            </a:extLst>
          </p:cNvPr>
          <p:cNvSpPr txBox="1"/>
          <p:nvPr/>
        </p:nvSpPr>
        <p:spPr>
          <a:xfrm>
            <a:off x="4279392" y="4517136"/>
            <a:ext cx="325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Even Number = 2 * N</a:t>
            </a:r>
          </a:p>
        </p:txBody>
      </p:sp>
    </p:spTree>
    <p:extLst>
      <p:ext uri="{BB962C8B-B14F-4D97-AF65-F5344CB8AC3E}">
        <p14:creationId xmlns:p14="http://schemas.microsoft.com/office/powerpoint/2010/main" val="470850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2E8F-CB63-4D4A-A063-C26A94607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loop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0BEFD0-A48D-A049-B1EA-9047AF9000DA}"/>
              </a:ext>
            </a:extLst>
          </p:cNvPr>
          <p:cNvSpPr/>
          <p:nvPr/>
        </p:nvSpPr>
        <p:spPr>
          <a:xfrm>
            <a:off x="1344168" y="1270444"/>
            <a:ext cx="1170432" cy="55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 = 1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6F1551D5-75B9-6940-A51D-E1A5D5A653A7}"/>
              </a:ext>
            </a:extLst>
          </p:cNvPr>
          <p:cNvSpPr/>
          <p:nvPr/>
        </p:nvSpPr>
        <p:spPr>
          <a:xfrm>
            <a:off x="1124712" y="2156269"/>
            <a:ext cx="1618488" cy="91611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 &lt;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2CA97-E974-4748-8B51-87F8C3B6CF61}"/>
              </a:ext>
            </a:extLst>
          </p:cNvPr>
          <p:cNvSpPr/>
          <p:nvPr/>
        </p:nvSpPr>
        <p:spPr>
          <a:xfrm>
            <a:off x="1202436" y="3399853"/>
            <a:ext cx="1467612" cy="55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even = 2 * 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F2A60F-501E-8542-A57D-FE1AA96BA1C7}"/>
              </a:ext>
            </a:extLst>
          </p:cNvPr>
          <p:cNvSpPr/>
          <p:nvPr/>
        </p:nvSpPr>
        <p:spPr>
          <a:xfrm>
            <a:off x="1202436" y="4285678"/>
            <a:ext cx="1467612" cy="55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Print even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7F5D08-5CD3-1947-8577-A3BE1E78F5C8}"/>
              </a:ext>
            </a:extLst>
          </p:cNvPr>
          <p:cNvSpPr/>
          <p:nvPr/>
        </p:nvSpPr>
        <p:spPr>
          <a:xfrm>
            <a:off x="1353312" y="5171503"/>
            <a:ext cx="1170432" cy="55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 = N + 1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0A448F-519B-7B45-8EFB-9D351DB59EB2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1929384" y="1828800"/>
            <a:ext cx="4572" cy="327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29BC0E7-791C-C347-9415-968DFAD683FD}"/>
              </a:ext>
            </a:extLst>
          </p:cNvPr>
          <p:cNvCxnSpPr>
            <a:stCxn id="5" idx="2"/>
            <a:endCxn id="7" idx="0"/>
          </p:cNvCxnSpPr>
          <p:nvPr/>
        </p:nvCxnSpPr>
        <p:spPr>
          <a:xfrm>
            <a:off x="1933956" y="3072384"/>
            <a:ext cx="2286" cy="327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CD0B1D-F215-F04F-A4BF-82177D07760E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1936242" y="3958209"/>
            <a:ext cx="0" cy="327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2E29AD5-2358-5A47-A633-3BC71A83FBC2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1936242" y="4844034"/>
            <a:ext cx="2286" cy="327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84665C83-1F08-3B42-A70A-DAC012DB8858}"/>
              </a:ext>
            </a:extLst>
          </p:cNvPr>
          <p:cNvCxnSpPr>
            <a:stCxn id="9" idx="2"/>
            <a:endCxn id="5" idx="1"/>
          </p:cNvCxnSpPr>
          <p:nvPr/>
        </p:nvCxnSpPr>
        <p:spPr>
          <a:xfrm rot="5400000" flipH="1">
            <a:off x="-26146" y="3765185"/>
            <a:ext cx="3115532" cy="813816"/>
          </a:xfrm>
          <a:prstGeom prst="bentConnector4">
            <a:avLst>
              <a:gd name="adj1" fmla="val -7337"/>
              <a:gd name="adj2" fmla="val 16292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13D525E0-69BE-6B4C-BDA1-DCBBA9E80389}"/>
              </a:ext>
            </a:extLst>
          </p:cNvPr>
          <p:cNvSpPr/>
          <p:nvPr/>
        </p:nvSpPr>
        <p:spPr>
          <a:xfrm>
            <a:off x="3035808" y="5358384"/>
            <a:ext cx="896112" cy="556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9FE9B61C-D827-1948-857E-DBD83298218A}"/>
              </a:ext>
            </a:extLst>
          </p:cNvPr>
          <p:cNvCxnSpPr>
            <a:stCxn id="5" idx="3"/>
            <a:endCxn id="21" idx="0"/>
          </p:cNvCxnSpPr>
          <p:nvPr/>
        </p:nvCxnSpPr>
        <p:spPr>
          <a:xfrm>
            <a:off x="2743200" y="2614327"/>
            <a:ext cx="740664" cy="27440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EFD3122-8199-5643-B337-C798CF0D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80" y="1992534"/>
            <a:ext cx="3568700" cy="2679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F430EA-D77F-EF1D-3C4C-CE8575DC49B4}"/>
              </a:ext>
            </a:extLst>
          </p:cNvPr>
          <p:cNvSpPr txBox="1"/>
          <p:nvPr/>
        </p:nvSpPr>
        <p:spPr>
          <a:xfrm>
            <a:off x="1666359" y="3000231"/>
            <a:ext cx="539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AEA64-E4AA-555E-3B5E-02B7B7FAC4FC}"/>
              </a:ext>
            </a:extLst>
          </p:cNvPr>
          <p:cNvSpPr txBox="1"/>
          <p:nvPr/>
        </p:nvSpPr>
        <p:spPr>
          <a:xfrm>
            <a:off x="2962656" y="2429660"/>
            <a:ext cx="740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7094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0625-C839-164E-B723-65CB603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 Patterns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78969F-EB23-CA4E-A48F-8D02728E3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082877"/>
              </p:ext>
            </p:extLst>
          </p:nvPr>
        </p:nvGraphicFramePr>
        <p:xfrm>
          <a:off x="1441704" y="147929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83196149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6527580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903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 Number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Even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7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1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7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295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CB5EBE8-D9DC-454E-940E-6B1853FD03E3}"/>
              </a:ext>
            </a:extLst>
          </p:cNvPr>
          <p:cNvSpPr txBox="1"/>
          <p:nvPr/>
        </p:nvSpPr>
        <p:spPr>
          <a:xfrm>
            <a:off x="4279392" y="4517136"/>
            <a:ext cx="2788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even = 2 * N</a:t>
            </a:r>
          </a:p>
          <a:p>
            <a:endParaRPr lang="en-US" dirty="0"/>
          </a:p>
          <a:p>
            <a:r>
              <a:rPr lang="en-US" dirty="0"/>
              <a:t>Sum = Sum + even</a:t>
            </a:r>
          </a:p>
        </p:txBody>
      </p:sp>
    </p:spTree>
    <p:extLst>
      <p:ext uri="{BB962C8B-B14F-4D97-AF65-F5344CB8AC3E}">
        <p14:creationId xmlns:p14="http://schemas.microsoft.com/office/powerpoint/2010/main" val="3915999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7CBA-2B41-7A4E-98AB-2EB9CCE2A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 Patterns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C82E34-C49C-8240-94DE-3A4D57E71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08" y="1544066"/>
            <a:ext cx="41910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78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0625-C839-164E-B723-65CB603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78969F-EB23-CA4E-A48F-8D02728E3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912192"/>
              </p:ext>
            </p:extLst>
          </p:nvPr>
        </p:nvGraphicFramePr>
        <p:xfrm>
          <a:off x="1496568" y="1580007"/>
          <a:ext cx="181356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560">
                  <a:extLst>
                    <a:ext uri="{9D8B030D-6E8A-4147-A177-3AD203B41FA5}">
                      <a16:colId xmlns:a16="http://schemas.microsoft.com/office/drawing/2014/main" val="3831961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nList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7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1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7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2951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F27873-0409-9541-AC7F-820225FF4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7078"/>
              </p:ext>
            </p:extLst>
          </p:nvPr>
        </p:nvGraphicFramePr>
        <p:xfrm>
          <a:off x="5128768" y="1652588"/>
          <a:ext cx="1930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val="65275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evenList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7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1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7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2951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2DBC303-B14D-3D4F-A44F-A5AF86EEA199}"/>
              </a:ext>
            </a:extLst>
          </p:cNvPr>
          <p:cNvSpPr txBox="1"/>
          <p:nvPr/>
        </p:nvSpPr>
        <p:spPr>
          <a:xfrm>
            <a:off x="1335024" y="3950208"/>
            <a:ext cx="7351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# To define a list    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	</a:t>
            </a:r>
            <a:r>
              <a:rPr lang="en-US" dirty="0" err="1"/>
              <a:t>nList</a:t>
            </a:r>
            <a:r>
              <a:rPr lang="en-US" dirty="0"/>
              <a:t> = []				</a:t>
            </a:r>
            <a:r>
              <a:rPr lang="en-US" dirty="0" err="1"/>
              <a:t>evenList</a:t>
            </a:r>
            <a:r>
              <a:rPr lang="en-US" dirty="0"/>
              <a:t> = []	</a:t>
            </a:r>
          </a:p>
          <a:p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# To store the numbers in the list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  <a:r>
              <a:rPr lang="en-US" dirty="0" err="1"/>
              <a:t>nList.append</a:t>
            </a:r>
            <a:r>
              <a:rPr lang="en-US" dirty="0"/>
              <a:t>(n)			</a:t>
            </a:r>
            <a:r>
              <a:rPr lang="en-US" dirty="0" err="1"/>
              <a:t>evenList.append</a:t>
            </a:r>
            <a:r>
              <a:rPr lang="en-US" dirty="0"/>
              <a:t>(even)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ECF7D7-4383-6446-B7FA-9DD495C2C76D}"/>
              </a:ext>
            </a:extLst>
          </p:cNvPr>
          <p:cNvSpPr txBox="1"/>
          <p:nvPr/>
        </p:nvSpPr>
        <p:spPr>
          <a:xfrm>
            <a:off x="457200" y="1062300"/>
            <a:ext cx="6803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lists are used to store an array of elements</a:t>
            </a:r>
          </a:p>
        </p:txBody>
      </p:sp>
    </p:spTree>
    <p:extLst>
      <p:ext uri="{BB962C8B-B14F-4D97-AF65-F5344CB8AC3E}">
        <p14:creationId xmlns:p14="http://schemas.microsoft.com/office/powerpoint/2010/main" val="3012505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FE81F-6527-EC43-9D68-0B758B8F8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2272A-161F-DF4D-A346-CE953051A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04" y="1320545"/>
            <a:ext cx="4053332" cy="403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06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7497-ABD6-B74A-8078-4592B353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568B6-381B-9143-9E10-2EE2E86C08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48" b="58280"/>
          <a:stretch/>
        </p:blipFill>
        <p:spPr>
          <a:xfrm>
            <a:off x="4985447" y="2850234"/>
            <a:ext cx="4054703" cy="2478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D7CFE6-AD80-7A4B-8DA1-D5BB7EFC4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t="43075" r="8051" b="719"/>
          <a:stretch/>
        </p:blipFill>
        <p:spPr>
          <a:xfrm>
            <a:off x="192256" y="1062614"/>
            <a:ext cx="4534960" cy="32807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58978-20DA-9140-A3F9-7637F911CB50}"/>
              </a:ext>
            </a:extLst>
          </p:cNvPr>
          <p:cNvSpPr txBox="1"/>
          <p:nvPr/>
        </p:nvSpPr>
        <p:spPr>
          <a:xfrm>
            <a:off x="2321052" y="2373683"/>
            <a:ext cx="777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grid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911E9F-AF56-1641-8102-177E33E5AA6E}"/>
              </a:ext>
            </a:extLst>
          </p:cNvPr>
          <p:cNvSpPr txBox="1"/>
          <p:nvPr/>
        </p:nvSpPr>
        <p:spPr>
          <a:xfrm>
            <a:off x="1543812" y="970281"/>
            <a:ext cx="777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1914FA-6CFF-B84C-8DDE-63CA560F4CDD}"/>
              </a:ext>
            </a:extLst>
          </p:cNvPr>
          <p:cNvSpPr txBox="1"/>
          <p:nvPr/>
        </p:nvSpPr>
        <p:spPr>
          <a:xfrm>
            <a:off x="1793748" y="3974068"/>
            <a:ext cx="105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xlabel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CDA42F-823F-F848-94B4-6D3120B53371}"/>
              </a:ext>
            </a:extLst>
          </p:cNvPr>
          <p:cNvSpPr txBox="1"/>
          <p:nvPr/>
        </p:nvSpPr>
        <p:spPr>
          <a:xfrm>
            <a:off x="679704" y="4958926"/>
            <a:ext cx="405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Library to graph: </a:t>
            </a:r>
            <a:r>
              <a:rPr lang="en-US" dirty="0" err="1"/>
              <a:t>matplotlib.pyplot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A8AED8-01A1-4D40-91B8-F26874744A5E}"/>
              </a:ext>
            </a:extLst>
          </p:cNvPr>
          <p:cNvSpPr txBox="1"/>
          <p:nvPr/>
        </p:nvSpPr>
        <p:spPr>
          <a:xfrm>
            <a:off x="0" y="2850234"/>
            <a:ext cx="81209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ylabel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397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C1F3-3893-A740-B2BE-A8123650D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6622"/>
            <a:ext cx="8229600" cy="668337"/>
          </a:xfrm>
        </p:spPr>
        <p:txBody>
          <a:bodyPr>
            <a:normAutofit fontScale="90000"/>
          </a:bodyPr>
          <a:lstStyle/>
          <a:p>
            <a:r>
              <a:rPr lang="en-US" dirty="0"/>
              <a:t>Plotting a list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69932-93BF-4447-B6FF-0F6751332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2" y="1107186"/>
            <a:ext cx="5207000" cy="4838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4EBBF1-54F7-734D-A561-ADA3148AD415}"/>
              </a:ext>
            </a:extLst>
          </p:cNvPr>
          <p:cNvSpPr/>
          <p:nvPr/>
        </p:nvSpPr>
        <p:spPr>
          <a:xfrm>
            <a:off x="1133856" y="1709928"/>
            <a:ext cx="2944368" cy="1664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E911B-9592-4547-8357-596A45B0E200}"/>
              </a:ext>
            </a:extLst>
          </p:cNvPr>
          <p:cNvSpPr/>
          <p:nvPr/>
        </p:nvSpPr>
        <p:spPr>
          <a:xfrm>
            <a:off x="1133856" y="5311902"/>
            <a:ext cx="3538728" cy="521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8F256F-8C19-554A-822E-65792DF5F8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r="7124"/>
          <a:stretch/>
        </p:blipFill>
        <p:spPr>
          <a:xfrm>
            <a:off x="4672584" y="2099564"/>
            <a:ext cx="4204924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62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7A6E-12DB-F241-A90C-2A358584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Plotting even number &amp; their sum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FA085E-8ABC-CC4D-B143-FBF64F76B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1263"/>
            <a:ext cx="4897464" cy="5136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0B3D1C-76B7-B142-8A11-1A1491F086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97"/>
          <a:stretch/>
        </p:blipFill>
        <p:spPr>
          <a:xfrm>
            <a:off x="4138930" y="1746123"/>
            <a:ext cx="4849622" cy="3530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0E3E68-BB53-864B-8CB9-28350E949F51}"/>
              </a:ext>
            </a:extLst>
          </p:cNvPr>
          <p:cNvSpPr/>
          <p:nvPr/>
        </p:nvSpPr>
        <p:spPr>
          <a:xfrm>
            <a:off x="125566" y="2085975"/>
            <a:ext cx="2944368" cy="438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6EF58C-A6E2-F043-B275-A095C4FAECDB}"/>
              </a:ext>
            </a:extLst>
          </p:cNvPr>
          <p:cNvSpPr/>
          <p:nvPr/>
        </p:nvSpPr>
        <p:spPr>
          <a:xfrm>
            <a:off x="123706" y="2916047"/>
            <a:ext cx="2944368" cy="219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35B496-D279-7A44-94A3-41769BFB1287}"/>
              </a:ext>
            </a:extLst>
          </p:cNvPr>
          <p:cNvSpPr/>
          <p:nvPr/>
        </p:nvSpPr>
        <p:spPr>
          <a:xfrm>
            <a:off x="125566" y="3511423"/>
            <a:ext cx="2944368" cy="219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FB862C-3CF0-6C46-88A8-57C3E47B1670}"/>
              </a:ext>
            </a:extLst>
          </p:cNvPr>
          <p:cNvSpPr/>
          <p:nvPr/>
        </p:nvSpPr>
        <p:spPr>
          <a:xfrm>
            <a:off x="129548" y="5815584"/>
            <a:ext cx="3272020" cy="282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27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0625-C839-164E-B723-65CB603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Relationships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20E737-4E2B-0B4A-B0BB-5F7B757640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272715"/>
              </p:ext>
            </p:extLst>
          </p:nvPr>
        </p:nvGraphicFramePr>
        <p:xfrm>
          <a:off x="457199" y="1284320"/>
          <a:ext cx="3230217" cy="471398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94772">
                  <a:extLst>
                    <a:ext uri="{9D8B030D-6E8A-4147-A177-3AD203B41FA5}">
                      <a16:colId xmlns:a16="http://schemas.microsoft.com/office/drawing/2014/main" val="2946961484"/>
                    </a:ext>
                  </a:extLst>
                </a:gridCol>
                <a:gridCol w="1259064">
                  <a:extLst>
                    <a:ext uri="{9D8B030D-6E8A-4147-A177-3AD203B41FA5}">
                      <a16:colId xmlns:a16="http://schemas.microsoft.com/office/drawing/2014/main" val="2151149350"/>
                    </a:ext>
                  </a:extLst>
                </a:gridCol>
                <a:gridCol w="1376381">
                  <a:extLst>
                    <a:ext uri="{9D8B030D-6E8A-4147-A177-3AD203B41FA5}">
                      <a16:colId xmlns:a16="http://schemas.microsoft.com/office/drawing/2014/main" val="1666395592"/>
                    </a:ext>
                  </a:extLst>
                </a:gridCol>
              </a:tblGrid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Y1 = 2 X + 5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Y2 = -3 X + 1</a:t>
                      </a:r>
                      <a:endParaRPr lang="en-CA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98163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-5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16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8458632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-4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13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0310351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10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741114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-2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7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032918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-1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3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4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7591729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-0.8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3.4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6975197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0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5776700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7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-2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0364433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2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9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-5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604037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11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-8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9777136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4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13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-11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2830462"/>
                  </a:ext>
                </a:extLst>
              </a:tr>
              <a:tr h="362614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15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-14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27424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358FB1-D940-D04B-9AF8-2D4D233716F0}"/>
              </a:ext>
            </a:extLst>
          </p:cNvPr>
          <p:cNvSpPr txBox="1"/>
          <p:nvPr/>
        </p:nvSpPr>
        <p:spPr>
          <a:xfrm>
            <a:off x="5158409" y="1284320"/>
            <a:ext cx="279289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Y1 = m1 * X + b1</a:t>
            </a:r>
          </a:p>
          <a:p>
            <a:r>
              <a:rPr lang="en-US" dirty="0"/>
              <a:t>Y2 = m2 * X + b2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2DA2E-6CC5-E348-BA3D-102EB7227991}"/>
              </a:ext>
            </a:extLst>
          </p:cNvPr>
          <p:cNvSpPr txBox="1"/>
          <p:nvPr/>
        </p:nvSpPr>
        <p:spPr>
          <a:xfrm>
            <a:off x="5158409" y="2271996"/>
            <a:ext cx="2792895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Y1 = 2 X + 5</a:t>
            </a:r>
          </a:p>
          <a:p>
            <a:r>
              <a:rPr lang="en-US" dirty="0"/>
              <a:t>Y2 = -3 X + 1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3F933F-288D-5F43-B673-452CA1C282DC}"/>
              </a:ext>
            </a:extLst>
          </p:cNvPr>
          <p:cNvSpPr txBox="1"/>
          <p:nvPr/>
        </p:nvSpPr>
        <p:spPr>
          <a:xfrm>
            <a:off x="5158409" y="3440125"/>
            <a:ext cx="2792895" cy="20313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Intersection point</a:t>
            </a:r>
          </a:p>
          <a:p>
            <a:endParaRPr lang="en-US" dirty="0"/>
          </a:p>
          <a:p>
            <a:r>
              <a:rPr lang="en-US" dirty="0"/>
              <a:t>2 X + 5 =  -3 X + 1</a:t>
            </a:r>
          </a:p>
          <a:p>
            <a:r>
              <a:rPr lang="en-US" dirty="0"/>
              <a:t>      5 X =  -4</a:t>
            </a:r>
          </a:p>
          <a:p>
            <a:r>
              <a:rPr lang="en-US" dirty="0"/>
              <a:t>         X = -0.8</a:t>
            </a:r>
          </a:p>
          <a:p>
            <a:endParaRPr lang="en-US" dirty="0"/>
          </a:p>
          <a:p>
            <a:r>
              <a:rPr lang="en-US" dirty="0"/>
              <a:t>    (X,Y) = (-0.8, 3.4)</a:t>
            </a:r>
          </a:p>
        </p:txBody>
      </p:sp>
    </p:spTree>
    <p:extLst>
      <p:ext uri="{BB962C8B-B14F-4D97-AF65-F5344CB8AC3E}">
        <p14:creationId xmlns:p14="http://schemas.microsoft.com/office/powerpoint/2010/main" val="2904164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D65C8-BCF1-344A-B9B9-3B89F3A2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Plotting Linear Relationships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F65F0-F4F0-CD48-BD40-E3FCCD44F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1670050"/>
            <a:ext cx="52324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62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A5D372-E40D-C74A-8E64-882241A6B6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43"/>
          <a:stretch/>
        </p:blipFill>
        <p:spPr>
          <a:xfrm>
            <a:off x="319231" y="1035698"/>
            <a:ext cx="4172919" cy="43107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63984E-CB94-4549-8437-3FE8648A73DD}"/>
              </a:ext>
            </a:extLst>
          </p:cNvPr>
          <p:cNvSpPr/>
          <p:nvPr/>
        </p:nvSpPr>
        <p:spPr>
          <a:xfrm>
            <a:off x="767627" y="2475223"/>
            <a:ext cx="3276126" cy="22180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5F3338-233D-DC4D-BA3E-6818143830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04"/>
          <a:stretch/>
        </p:blipFill>
        <p:spPr>
          <a:xfrm>
            <a:off x="4905280" y="3508310"/>
            <a:ext cx="4172919" cy="257835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DAB57DE-242C-6B4F-AF21-BD599327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8337"/>
          </a:xfrm>
        </p:spPr>
        <p:txBody>
          <a:bodyPr>
            <a:normAutofit fontScale="90000"/>
          </a:bodyPr>
          <a:lstStyle/>
          <a:p>
            <a:r>
              <a:rPr lang="en-US" dirty="0"/>
              <a:t>Plotting Linear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23440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ofT">
      <a:dk1>
        <a:srgbClr val="4C698D"/>
      </a:dk1>
      <a:lt1>
        <a:srgbClr val="FFFFFF"/>
      </a:lt1>
      <a:dk2>
        <a:srgbClr val="001937"/>
      </a:dk2>
      <a:lt2>
        <a:srgbClr val="002A5C"/>
      </a:lt2>
      <a:accent1>
        <a:srgbClr val="0D9DBF"/>
      </a:accent1>
      <a:accent2>
        <a:srgbClr val="A2BC1A"/>
      </a:accent2>
      <a:accent3>
        <a:srgbClr val="564EC2"/>
      </a:accent3>
      <a:accent4>
        <a:srgbClr val="7F94AD"/>
      </a:accent4>
      <a:accent5>
        <a:srgbClr val="A3B2C4"/>
      </a:accent5>
      <a:accent6>
        <a:srgbClr val="FFFFFF"/>
      </a:accent6>
      <a:hlink>
        <a:srgbClr val="333366"/>
      </a:hlink>
      <a:folHlink>
        <a:srgbClr val="2472FF"/>
      </a:folHlink>
    </a:clrScheme>
    <a:fontScheme name="Uof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29558</TotalTime>
  <Words>1314</Words>
  <Application>Microsoft Macintosh PowerPoint</Application>
  <PresentationFormat>On-screen Show (4:3)</PresentationFormat>
  <Paragraphs>320</Paragraphs>
  <Slides>38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Georgia</vt:lpstr>
      <vt:lpstr>Wingdings</vt:lpstr>
      <vt:lpstr>Office Theme</vt:lpstr>
      <vt:lpstr>Intro to Python Coding</vt:lpstr>
      <vt:lpstr>Python</vt:lpstr>
      <vt:lpstr>What is Colab?</vt:lpstr>
      <vt:lpstr>String Constant</vt:lpstr>
      <vt:lpstr>Variables</vt:lpstr>
      <vt:lpstr>Variables Types</vt:lpstr>
      <vt:lpstr>Exercise (together)</vt:lpstr>
      <vt:lpstr>Exercise</vt:lpstr>
      <vt:lpstr>Input from User</vt:lpstr>
      <vt:lpstr>Printing input data</vt:lpstr>
      <vt:lpstr>Converting data types</vt:lpstr>
      <vt:lpstr>Converting string to integer</vt:lpstr>
      <vt:lpstr>Calculations</vt:lpstr>
      <vt:lpstr>Calculator</vt:lpstr>
      <vt:lpstr>Conditions</vt:lpstr>
      <vt:lpstr>Who is older?</vt:lpstr>
      <vt:lpstr>Who is older?</vt:lpstr>
      <vt:lpstr>Exercises</vt:lpstr>
      <vt:lpstr>Exercise – Group 1</vt:lpstr>
      <vt:lpstr>Exercise – Group 1</vt:lpstr>
      <vt:lpstr>Exercise – Group 2</vt:lpstr>
      <vt:lpstr>Exercise – Group 2</vt:lpstr>
      <vt:lpstr>Exercise – Group 3</vt:lpstr>
      <vt:lpstr>Exercise – Group 3</vt:lpstr>
      <vt:lpstr>Exercise – Group 4</vt:lpstr>
      <vt:lpstr>Exercise – Group 4</vt:lpstr>
      <vt:lpstr>Number Patterns</vt:lpstr>
      <vt:lpstr>For loop</vt:lpstr>
      <vt:lpstr>Sum Patterns</vt:lpstr>
      <vt:lpstr>Sum Patterns</vt:lpstr>
      <vt:lpstr>List</vt:lpstr>
      <vt:lpstr>List</vt:lpstr>
      <vt:lpstr>Graph</vt:lpstr>
      <vt:lpstr>Plotting a list</vt:lpstr>
      <vt:lpstr>Plotting even number &amp; their sum</vt:lpstr>
      <vt:lpstr>Linear Relationships</vt:lpstr>
      <vt:lpstr>Plotting Linear Relationships</vt:lpstr>
      <vt:lpstr>Plotting Linear Relationships</vt:lpstr>
    </vt:vector>
  </TitlesOfParts>
  <Company>University of Toronto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 User</dc:creator>
  <cp:lastModifiedBy>Sofia Ferreyro-Mazieres</cp:lastModifiedBy>
  <cp:revision>452</cp:revision>
  <cp:lastPrinted>2012-12-14T21:20:54Z</cp:lastPrinted>
  <dcterms:created xsi:type="dcterms:W3CDTF">2012-10-26T15:55:16Z</dcterms:created>
  <dcterms:modified xsi:type="dcterms:W3CDTF">2023-02-11T21:58:47Z</dcterms:modified>
</cp:coreProperties>
</file>