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53" r:id="rId2"/>
    <p:sldId id="415" r:id="rId3"/>
    <p:sldId id="428" r:id="rId4"/>
    <p:sldId id="454" r:id="rId5"/>
    <p:sldId id="416" r:id="rId6"/>
    <p:sldId id="417" r:id="rId7"/>
    <p:sldId id="418" r:id="rId8"/>
    <p:sldId id="419" r:id="rId9"/>
    <p:sldId id="420" r:id="rId10"/>
    <p:sldId id="421" r:id="rId11"/>
    <p:sldId id="455" r:id="rId12"/>
    <p:sldId id="422" r:id="rId13"/>
    <p:sldId id="423" r:id="rId14"/>
    <p:sldId id="425" r:id="rId15"/>
    <p:sldId id="427" r:id="rId16"/>
    <p:sldId id="461" r:id="rId17"/>
    <p:sldId id="456" r:id="rId18"/>
    <p:sldId id="457" r:id="rId19"/>
    <p:sldId id="458" r:id="rId20"/>
    <p:sldId id="459" r:id="rId21"/>
    <p:sldId id="460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70">
          <p15:clr>
            <a:srgbClr val="A4A3A4"/>
          </p15:clr>
        </p15:guide>
        <p15:guide id="2" orient="horz" pos="192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pos="5484">
          <p15:clr>
            <a:srgbClr val="A4A3A4"/>
          </p15:clr>
        </p15:guide>
        <p15:guide id="5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7942"/>
    <a:srgbClr val="FF40FF"/>
    <a:srgbClr val="607392"/>
    <a:srgbClr val="008BB0"/>
    <a:srgbClr val="002A5F"/>
    <a:srgbClr val="DA002A"/>
    <a:srgbClr val="003069"/>
    <a:srgbClr val="001E42"/>
    <a:srgbClr val="002E64"/>
    <a:srgbClr val="002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4"/>
    <p:restoredTop sz="93778"/>
  </p:normalViewPr>
  <p:slideViewPr>
    <p:cSldViewPr snapToGrid="0">
      <p:cViewPr varScale="1">
        <p:scale>
          <a:sx n="72" d="100"/>
          <a:sy n="72" d="100"/>
        </p:scale>
        <p:origin x="208" y="968"/>
      </p:cViewPr>
      <p:guideLst>
        <p:guide orient="horz" pos="3870"/>
        <p:guide orient="horz" pos="192"/>
        <p:guide orient="horz" pos="854"/>
        <p:guide pos="5484"/>
        <p:guide pos="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00ACC-A12A-4DA4-940E-58D69F363DA2}" type="datetimeFigureOut">
              <a:rPr lang="en-CA" smtClean="0"/>
              <a:t>2023-02-12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1CB02-0D7D-4707-AB4E-D64B6C69F8BD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234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09EA6E-6DDA-48CC-9ABE-09439E9F3133}" type="datetimeFigureOut">
              <a:rPr lang="en-CA" smtClean="0"/>
              <a:t>2023-02-12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A9047E-81FB-42A9-B99D-CD720BE77F8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5154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editor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324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https://scratch.mit.edu/projects/editor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3591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308225"/>
          </a:xfrm>
        </p:spPr>
        <p:txBody>
          <a:bodyPr lIns="640080" tIns="91440" rIns="640080" bIns="91440" anchor="ctr" anchorCtr="0">
            <a:normAutofit/>
          </a:bodyPr>
          <a:lstStyle>
            <a:lvl1pPr algn="l">
              <a:defRPr sz="4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8375"/>
            <a:ext cx="9144000" cy="1752600"/>
          </a:xfrm>
          <a:solidFill>
            <a:schemeClr val="bg2"/>
          </a:solidFill>
        </p:spPr>
        <p:txBody>
          <a:bodyPr lIns="640080" tIns="137160" rIns="640080" bIns="137160">
            <a:no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xfrm>
            <a:off x="590550" y="4759325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9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5" y="5683406"/>
            <a:ext cx="1997105" cy="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50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308225"/>
          </a:xfrm>
        </p:spPr>
        <p:txBody>
          <a:bodyPr lIns="640080" tIns="91440" rIns="640080" bIns="91440" anchor="ctr" anchorCtr="0">
            <a:normAutofit/>
          </a:bodyPr>
          <a:lstStyle>
            <a:lvl1pPr algn="l">
              <a:defRPr sz="4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" y="3508375"/>
            <a:ext cx="6400800" cy="1752600"/>
          </a:xfrm>
          <a:solidFill>
            <a:schemeClr val="bg2"/>
          </a:solidFill>
        </p:spPr>
        <p:txBody>
          <a:bodyPr lIns="640080" tIns="137160" rIns="640080" bIns="137160">
            <a:no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xfrm>
            <a:off x="590550" y="4759325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9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5" y="5683406"/>
            <a:ext cx="1997105" cy="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400800" y="3505200"/>
            <a:ext cx="2743200" cy="1755648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66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1355725"/>
            <a:ext cx="8248650" cy="4235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916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33652"/>
            <a:ext cx="9144000" cy="724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8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4742"/>
            <a:ext cx="8229600" cy="4224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pic>
        <p:nvPicPr>
          <p:cNvPr id="10" name="Picture 3" descr="\\VAULT13\HOME13$\leeseo17\Settings.MDS\My Desktop\logo_w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5" y="6190803"/>
            <a:ext cx="1374005" cy="61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51556" y="931333"/>
            <a:ext cx="8692444" cy="0"/>
          </a:xfrm>
          <a:prstGeom prst="line">
            <a:avLst/>
          </a:prstGeom>
          <a:ln>
            <a:solidFill>
              <a:srgbClr val="D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91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59" r:id="rId3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800" b="1" kern="1200">
          <a:solidFill>
            <a:schemeClr val="bg2"/>
          </a:solidFill>
          <a:latin typeface="+mn-lt"/>
          <a:ea typeface="+mj-ea"/>
          <a:cs typeface="Gentium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spcAft>
          <a:spcPts val="0"/>
        </a:spcAft>
        <a:buFont typeface="Wingdings" pitchFamily="2" charset="2"/>
        <a:buChar char="§"/>
        <a:defRPr sz="3000" kern="1200">
          <a:solidFill>
            <a:schemeClr val="bg2"/>
          </a:solidFill>
          <a:latin typeface="+mn-lt"/>
          <a:ea typeface="+mn-ea"/>
          <a:cs typeface="Gentium"/>
        </a:defRPr>
      </a:lvl1pPr>
      <a:lvl2pPr marL="742950" indent="-285750" algn="l" defTabSz="914400" rtl="0" eaLnBrk="1" latinLnBrk="0" hangingPunct="1">
        <a:spcBef>
          <a:spcPts val="800"/>
        </a:spcBef>
        <a:buFont typeface="Arial"/>
        <a:buChar char="•"/>
        <a:defRPr sz="2800" kern="1200">
          <a:solidFill>
            <a:schemeClr val="accent4"/>
          </a:solidFill>
          <a:latin typeface="+mn-lt"/>
          <a:ea typeface="+mn-ea"/>
          <a:cs typeface="Gentium"/>
        </a:defRPr>
      </a:lvl2pPr>
      <a:lvl3pPr marL="1143000" indent="-228600" algn="l" defTabSz="914400" rtl="0" eaLnBrk="1" latinLnBrk="0" hangingPunct="1">
        <a:spcBef>
          <a:spcPts val="800"/>
        </a:spcBef>
        <a:buFont typeface="Arial"/>
        <a:buChar char="•"/>
        <a:defRPr sz="2400" kern="1200">
          <a:solidFill>
            <a:schemeClr val="accent4"/>
          </a:solidFill>
          <a:latin typeface="+mn-lt"/>
          <a:ea typeface="+mn-ea"/>
          <a:cs typeface="Gentium"/>
        </a:defRPr>
      </a:lvl3pPr>
      <a:lvl4pPr marL="1600200" indent="-228600" algn="l" defTabSz="914400" rtl="0" eaLnBrk="1" latinLnBrk="0" hangingPunct="1">
        <a:spcBef>
          <a:spcPts val="8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Gentium"/>
        </a:defRPr>
      </a:lvl4pPr>
      <a:lvl5pPr marL="2057400" indent="-228600" algn="l" defTabSz="914400" rtl="0" eaLnBrk="1" latinLnBrk="0" hangingPunct="1">
        <a:spcBef>
          <a:spcPts val="8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Gentium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edito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Intro to Scratch Coding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" y="3508375"/>
            <a:ext cx="6616702" cy="1752600"/>
          </a:xfrm>
        </p:spPr>
        <p:txBody>
          <a:bodyPr lIns="457200" tIns="228600"/>
          <a:lstStyle/>
          <a:p>
            <a:r>
              <a:rPr lang="en-CA" sz="2000" i="1" dirty="0">
                <a:cs typeface="Stone Humanist ITC Medium"/>
              </a:rPr>
              <a:t>Olivia Lu</a:t>
            </a:r>
          </a:p>
          <a:p>
            <a:r>
              <a:rPr lang="en-CA" sz="2000" i="1" dirty="0">
                <a:cs typeface="Stone Humanist ITC Medium"/>
              </a:rPr>
              <a:t>Doug McDougall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2749" y="4759325"/>
            <a:ext cx="3529985" cy="365125"/>
          </a:xfrm>
        </p:spPr>
        <p:txBody>
          <a:bodyPr/>
          <a:lstStyle/>
          <a:p>
            <a:r>
              <a:rPr lang="en-CA" dirty="0">
                <a:cs typeface="Stone Humanist ITC Medium"/>
              </a:rPr>
              <a:t>February 2023</a:t>
            </a:r>
          </a:p>
        </p:txBody>
      </p:sp>
      <p:pic>
        <p:nvPicPr>
          <p:cNvPr id="1030" name="Picture 6" descr="CSTDMA :: How To Apply :: Master of Teaching, CTL, Ontario Institute for  Studies in Education of the University of Toronto">
            <a:extLst>
              <a:ext uri="{FF2B5EF4-FFF2-40B4-BE49-F238E27FC236}">
                <a16:creationId xmlns:a16="http://schemas.microsoft.com/office/drawing/2014/main" id="{C752E8D7-4BE0-DD49-812B-ACAC94E7FC0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" b="19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8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D802-1507-294F-800F-7E06B551E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Scratch Editor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70C8B-60B3-0845-ADEA-D6E45934F3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5544" y="2405036"/>
            <a:ext cx="6992911" cy="83283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>
                <a:hlinkClick r:id="rId3"/>
              </a:rPr>
              <a:t>https://scratch.mit.edu/projects/editor</a:t>
            </a:r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19581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D802-1507-294F-800F-7E06B551E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Sprite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A88E75-6604-D243-BD59-0CAC1459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82" y="1564337"/>
            <a:ext cx="2857500" cy="248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FE5503-8AC7-E941-A33A-8E3AFDF79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948" y="1813185"/>
            <a:ext cx="1841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5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90043-167A-524B-AD2E-0CCAA09A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302070"/>
            <a:ext cx="8229600" cy="668337"/>
          </a:xfrm>
        </p:spPr>
        <p:txBody>
          <a:bodyPr>
            <a:normAutofit fontScale="90000"/>
          </a:bodyPr>
          <a:lstStyle/>
          <a:p>
            <a:r>
              <a:rPr lang="en-US" dirty="0"/>
              <a:t>Add Pen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F3874-B1DE-7649-A756-605CFDB8E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921" y="4590288"/>
            <a:ext cx="1485080" cy="13820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4A9456-B981-7B4D-9752-888052190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1" y="1133625"/>
            <a:ext cx="2472557" cy="47209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371F5F-A80E-0846-A371-FC5A813C1BD0}"/>
              </a:ext>
            </a:extLst>
          </p:cNvPr>
          <p:cNvSpPr/>
          <p:nvPr/>
        </p:nvSpPr>
        <p:spPr>
          <a:xfrm>
            <a:off x="137160" y="5358384"/>
            <a:ext cx="1609344" cy="69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96E83B-8034-8045-A6AE-10AB1FC41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368" y="1031976"/>
            <a:ext cx="2471631" cy="499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8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FAE9-2354-EC45-99BD-E60739144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1CDB0-77ED-5947-8779-435F31C61B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Let’s make the sprite walk and turn 90 degrees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Play it walk again, again and again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186211-BFA3-C640-93EE-0446B346E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84778"/>
            <a:ext cx="4559300" cy="2298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A0C772-6E85-364F-8BE8-2ADEBF8F6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50" y="2691566"/>
            <a:ext cx="2458231" cy="16880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9184D1-F70E-E147-BFCA-C64997FC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430" y="2978720"/>
            <a:ext cx="1906370" cy="16615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250F90-AAAC-4F4F-9C0A-9FD045D9B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307" y="4656798"/>
            <a:ext cx="1925098" cy="18687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B7F1B8-17C7-9A4C-ABBE-51BBE1B8F6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65" y="4656798"/>
            <a:ext cx="1757000" cy="172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85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679F4-B86C-0B48-839F-F6EFFA8A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8DC82-EAA1-F540-9AE5-D2F84429D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0" y="1365771"/>
            <a:ext cx="4292600" cy="2578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B12BCD-DB22-F549-BFE9-5A53018B0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753" y="3494061"/>
            <a:ext cx="1879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8C0F-D066-D14C-9665-57D4278E0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Repeat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750116-3E03-8744-9177-ED22E58DD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39" y="2667625"/>
            <a:ext cx="2832100" cy="2362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8CB9C1-F1A5-EB45-990F-952E4A178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32525"/>
            <a:ext cx="42672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36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7096-221E-0342-85A5-A33B761BB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5ED85-7564-6047-B67F-148ED8E458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355725"/>
            <a:ext cx="8248650" cy="578006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Draw an Octagon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7374D-AB48-1145-BB2B-B5176A784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40" y="2174823"/>
            <a:ext cx="4470400" cy="304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4DA39B-845C-7949-80BC-145C56888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112" y="2346481"/>
            <a:ext cx="2338881" cy="221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87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CA5BF-CAAC-0048-93EF-1238B1B2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Repeating Patterns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8DB47-F87F-B646-AB03-F844633D4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0" y="2053652"/>
            <a:ext cx="3187700" cy="1549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CD8CF1-5B7E-C14B-AB52-C4A83CD5C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5" y="3113061"/>
            <a:ext cx="4686300" cy="2603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C450EA-F005-8B42-97FF-5197F1456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7" y="1015193"/>
            <a:ext cx="4038731" cy="19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72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E30D-40A0-9D46-AB35-B15E6A8F4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Repeating Patterns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352335-7B54-C149-8D65-8E106D022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00" y="2629368"/>
            <a:ext cx="54356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64270A-EBFF-AE4E-906A-A9216B1178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" b="4089"/>
          <a:stretch/>
        </p:blipFill>
        <p:spPr>
          <a:xfrm>
            <a:off x="457200" y="942975"/>
            <a:ext cx="3225800" cy="52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2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468EC-B657-6D44-B820-CAF16ADB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a Variable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32EBBD-1CC6-E041-A4D0-93D1CF4AE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307592"/>
            <a:ext cx="3325443" cy="41518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4A8422-4CB9-1C4F-94C0-8DD50E3F5D8E}"/>
              </a:ext>
            </a:extLst>
          </p:cNvPr>
          <p:cNvSpPr/>
          <p:nvPr/>
        </p:nvSpPr>
        <p:spPr>
          <a:xfrm>
            <a:off x="886968" y="2249424"/>
            <a:ext cx="1609344" cy="694944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2A4A23-8488-C045-90F9-E0041E642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868" y="1152906"/>
            <a:ext cx="3286722" cy="446125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A19B75-C0E7-3A49-BD83-F6C2F4EB4670}"/>
              </a:ext>
            </a:extLst>
          </p:cNvPr>
          <p:cNvCxnSpPr/>
          <p:nvPr/>
        </p:nvCxnSpPr>
        <p:spPr>
          <a:xfrm>
            <a:off x="2496312" y="2596896"/>
            <a:ext cx="3054096" cy="4389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768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87DBF-2D91-0245-9531-7CA0ED4CC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Variables (X)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29673-DD89-6041-8B0B-C69788694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6" y="1270000"/>
            <a:ext cx="2997200" cy="4775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42AE89-777B-8249-966C-229D9770F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60" y="2598166"/>
            <a:ext cx="40894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37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80642-D93D-1B43-A0B3-7863992E6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Variables (X &amp; 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E917A-FF4E-914C-AABB-F0A550500B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" b="7035"/>
          <a:stretch/>
        </p:blipFill>
        <p:spPr>
          <a:xfrm>
            <a:off x="902716" y="1078992"/>
            <a:ext cx="3022600" cy="489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B61C29-35F9-F840-9BB6-176ADAC3E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208" y="1924558"/>
            <a:ext cx="29972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6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40948-840E-3144-9733-F7025C2F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Math 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1C497-5219-BE49-AF56-7FE1F52FEC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Linear equation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Y = m * X + b</a:t>
            </a:r>
          </a:p>
        </p:txBody>
      </p:sp>
    </p:spTree>
    <p:extLst>
      <p:ext uri="{BB962C8B-B14F-4D97-AF65-F5344CB8AC3E}">
        <p14:creationId xmlns:p14="http://schemas.microsoft.com/office/powerpoint/2010/main" val="3437294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51F8-54F6-AC44-9470-A0FCDE50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D8A5F-1D81-6240-B536-07C317EEC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992" y="1607383"/>
            <a:ext cx="2311400" cy="232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525B49-A4D0-C14E-BCE1-059B33974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18" y="1759366"/>
            <a:ext cx="33909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3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43DE-5386-F340-B643-9EAF03D9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DB54C9-B258-264D-B3CF-8E2481D998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1"/>
          <a:stretch/>
        </p:blipFill>
        <p:spPr>
          <a:xfrm>
            <a:off x="5654548" y="2721102"/>
            <a:ext cx="2717800" cy="100965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C30961F-58C9-1D4D-82D1-C8C2CE59C4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11496" y="1883882"/>
            <a:ext cx="3474720" cy="676655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Y = m * X + b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4B3593-BC78-E445-9BD2-7B7E528FDC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40"/>
          <a:stretch/>
        </p:blipFill>
        <p:spPr>
          <a:xfrm>
            <a:off x="457200" y="1098550"/>
            <a:ext cx="2029968" cy="45863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24E1A9-885A-D841-AC6F-DDBD7F735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912" y="4178100"/>
            <a:ext cx="1847088" cy="188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41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D4143-3FD1-5B49-B793-6D1FFB38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 = 2 X + 5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A58A8-3C29-854E-B0E4-C29F8A3B5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" b="4618"/>
          <a:stretch/>
        </p:blipFill>
        <p:spPr>
          <a:xfrm>
            <a:off x="706120" y="1078992"/>
            <a:ext cx="3090333" cy="4892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3AB712-E3B4-494D-B4E2-C4A9A673B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10" y="1764792"/>
            <a:ext cx="4938878" cy="371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26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AB4F6-E262-8743-AA2B-E6A1BF0D4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 = -3 X + 1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C69C7-6A1A-C548-92AC-272004478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" r="14985" b="4248"/>
          <a:stretch/>
        </p:blipFill>
        <p:spPr>
          <a:xfrm>
            <a:off x="365760" y="1064815"/>
            <a:ext cx="2340864" cy="4864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825028-B2A9-A947-A011-EC0ED3DA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96" y="1441957"/>
            <a:ext cx="5438140" cy="405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26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0625-C839-164E-B723-65CB603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Relationships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20E737-4E2B-0B4A-B0BB-5F7B757640C9}"/>
              </a:ext>
            </a:extLst>
          </p:cNvPr>
          <p:cNvGraphicFramePr>
            <a:graphicFrameLocks noGrp="1"/>
          </p:cNvGraphicFramePr>
          <p:nvPr/>
        </p:nvGraphicFramePr>
        <p:xfrm>
          <a:off x="457199" y="1284320"/>
          <a:ext cx="3230217" cy="471398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94772">
                  <a:extLst>
                    <a:ext uri="{9D8B030D-6E8A-4147-A177-3AD203B41FA5}">
                      <a16:colId xmlns:a16="http://schemas.microsoft.com/office/drawing/2014/main" val="2946961484"/>
                    </a:ext>
                  </a:extLst>
                </a:gridCol>
                <a:gridCol w="1259064">
                  <a:extLst>
                    <a:ext uri="{9D8B030D-6E8A-4147-A177-3AD203B41FA5}">
                      <a16:colId xmlns:a16="http://schemas.microsoft.com/office/drawing/2014/main" val="2151149350"/>
                    </a:ext>
                  </a:extLst>
                </a:gridCol>
                <a:gridCol w="1376381">
                  <a:extLst>
                    <a:ext uri="{9D8B030D-6E8A-4147-A177-3AD203B41FA5}">
                      <a16:colId xmlns:a16="http://schemas.microsoft.com/office/drawing/2014/main" val="1666395592"/>
                    </a:ext>
                  </a:extLst>
                </a:gridCol>
              </a:tblGrid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Y1 = 2 X + 5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Y2 = -3 X + 1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98163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-5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16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8458632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-4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13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0310351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10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741114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-2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7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032918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3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4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759172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-0.8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3.4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6975197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0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5776700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7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-2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0364433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2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9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-5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604037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-8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9777136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4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-11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2830462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-14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27424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358FB1-D940-D04B-9AF8-2D4D233716F0}"/>
              </a:ext>
            </a:extLst>
          </p:cNvPr>
          <p:cNvSpPr txBox="1"/>
          <p:nvPr/>
        </p:nvSpPr>
        <p:spPr>
          <a:xfrm>
            <a:off x="5158409" y="1284320"/>
            <a:ext cx="279289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Y1 = m1 * X + b1</a:t>
            </a:r>
          </a:p>
          <a:p>
            <a:r>
              <a:rPr lang="en-US" dirty="0"/>
              <a:t>Y2 = m2 * X + b2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2DA2E-6CC5-E348-BA3D-102EB7227991}"/>
              </a:ext>
            </a:extLst>
          </p:cNvPr>
          <p:cNvSpPr txBox="1"/>
          <p:nvPr/>
        </p:nvSpPr>
        <p:spPr>
          <a:xfrm>
            <a:off x="5158409" y="2271996"/>
            <a:ext cx="279289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Y1 = 2 X + 5</a:t>
            </a:r>
          </a:p>
          <a:p>
            <a:r>
              <a:rPr lang="en-US" dirty="0"/>
              <a:t>Y2 = -3 X + 1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3F933F-288D-5F43-B673-452CA1C282DC}"/>
              </a:ext>
            </a:extLst>
          </p:cNvPr>
          <p:cNvSpPr txBox="1"/>
          <p:nvPr/>
        </p:nvSpPr>
        <p:spPr>
          <a:xfrm>
            <a:off x="5158409" y="3440125"/>
            <a:ext cx="2792895" cy="20313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Intersection point</a:t>
            </a:r>
          </a:p>
          <a:p>
            <a:endParaRPr lang="en-US" dirty="0"/>
          </a:p>
          <a:p>
            <a:r>
              <a:rPr lang="en-US" dirty="0"/>
              <a:t>2 X + 5 =  -3 X + 1</a:t>
            </a:r>
          </a:p>
          <a:p>
            <a:r>
              <a:rPr lang="en-US" dirty="0"/>
              <a:t>      5 X =  -4</a:t>
            </a:r>
          </a:p>
          <a:p>
            <a:r>
              <a:rPr lang="en-US" dirty="0"/>
              <a:t>         X = -0.8</a:t>
            </a:r>
          </a:p>
          <a:p>
            <a:endParaRPr lang="en-US" dirty="0"/>
          </a:p>
          <a:p>
            <a:r>
              <a:rPr lang="en-US" dirty="0"/>
              <a:t>    (X,Y) = (-0.8, 3.4)</a:t>
            </a:r>
          </a:p>
        </p:txBody>
      </p:sp>
    </p:spTree>
    <p:extLst>
      <p:ext uri="{BB962C8B-B14F-4D97-AF65-F5344CB8AC3E}">
        <p14:creationId xmlns:p14="http://schemas.microsoft.com/office/powerpoint/2010/main" val="401621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75E1-8B80-2848-B677-CC7B981A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Plotting Linear Relationships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5BB56-8D68-934E-A01F-7A69FA9CC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1143000"/>
            <a:ext cx="6045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43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4F6E-F5CE-0D40-97C3-E09D4596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Relationships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73FC5-82CF-0544-8C4D-B3556F9274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"/>
          <a:stretch/>
        </p:blipFill>
        <p:spPr>
          <a:xfrm>
            <a:off x="2048256" y="1033272"/>
            <a:ext cx="5047488" cy="50317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2503E50-4FE7-D14D-94C9-E4A87AEE00E2}"/>
              </a:ext>
            </a:extLst>
          </p:cNvPr>
          <p:cNvSpPr txBox="1">
            <a:spLocks/>
          </p:cNvSpPr>
          <p:nvPr/>
        </p:nvSpPr>
        <p:spPr>
          <a:xfrm>
            <a:off x="7174992" y="2228406"/>
            <a:ext cx="1584960" cy="668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+mn-lt"/>
                <a:ea typeface="+mj-ea"/>
                <a:cs typeface="Gentium"/>
              </a:defRPr>
            </a:lvl1pPr>
          </a:lstStyle>
          <a:p>
            <a:r>
              <a:rPr lang="en-US" sz="1800" dirty="0"/>
              <a:t>Y = -3 X + 1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EAA06C-1DEF-8D4F-8548-0E2FC2BAEEA0}"/>
              </a:ext>
            </a:extLst>
          </p:cNvPr>
          <p:cNvSpPr txBox="1">
            <a:spLocks/>
          </p:cNvSpPr>
          <p:nvPr/>
        </p:nvSpPr>
        <p:spPr>
          <a:xfrm>
            <a:off x="420624" y="2228406"/>
            <a:ext cx="1548384" cy="668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+mn-lt"/>
                <a:ea typeface="+mj-ea"/>
                <a:cs typeface="Gentium"/>
              </a:defRPr>
            </a:lvl1pPr>
          </a:lstStyle>
          <a:p>
            <a:r>
              <a:rPr lang="en-US" sz="1800" dirty="0"/>
              <a:t>Y = 2 X + 5</a:t>
            </a:r>
          </a:p>
        </p:txBody>
      </p:sp>
    </p:spTree>
    <p:extLst>
      <p:ext uri="{BB962C8B-B14F-4D97-AF65-F5344CB8AC3E}">
        <p14:creationId xmlns:p14="http://schemas.microsoft.com/office/powerpoint/2010/main" val="4226082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ofT">
      <a:dk1>
        <a:srgbClr val="4C698D"/>
      </a:dk1>
      <a:lt1>
        <a:srgbClr val="FFFFFF"/>
      </a:lt1>
      <a:dk2>
        <a:srgbClr val="001937"/>
      </a:dk2>
      <a:lt2>
        <a:srgbClr val="002A5C"/>
      </a:lt2>
      <a:accent1>
        <a:srgbClr val="0D9DBF"/>
      </a:accent1>
      <a:accent2>
        <a:srgbClr val="A2BC1A"/>
      </a:accent2>
      <a:accent3>
        <a:srgbClr val="564EC2"/>
      </a:accent3>
      <a:accent4>
        <a:srgbClr val="7F94AD"/>
      </a:accent4>
      <a:accent5>
        <a:srgbClr val="A3B2C4"/>
      </a:accent5>
      <a:accent6>
        <a:srgbClr val="FFFFFF"/>
      </a:accent6>
      <a:hlink>
        <a:srgbClr val="333366"/>
      </a:hlink>
      <a:folHlink>
        <a:srgbClr val="2472FF"/>
      </a:folHlink>
    </a:clrScheme>
    <a:fontScheme name="Uof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29581</TotalTime>
  <Words>259</Words>
  <Application>Microsoft Macintosh PowerPoint</Application>
  <PresentationFormat>On-screen Show (4:3)</PresentationFormat>
  <Paragraphs>94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Georgia</vt:lpstr>
      <vt:lpstr>Wingdings</vt:lpstr>
      <vt:lpstr>Office Theme</vt:lpstr>
      <vt:lpstr>Intro to Scratch Coding</vt:lpstr>
      <vt:lpstr>Scratch Editor</vt:lpstr>
      <vt:lpstr>Sprite</vt:lpstr>
      <vt:lpstr>Add Pen</vt:lpstr>
      <vt:lpstr>Walk</vt:lpstr>
      <vt:lpstr>Erase</vt:lpstr>
      <vt:lpstr>Repeat</vt:lpstr>
      <vt:lpstr>Exercise</vt:lpstr>
      <vt:lpstr>Repeating Patterns</vt:lpstr>
      <vt:lpstr>Repeating Patterns</vt:lpstr>
      <vt:lpstr>Make a Variable</vt:lpstr>
      <vt:lpstr>Variables (X)</vt:lpstr>
      <vt:lpstr>Variables (X &amp; Y)</vt:lpstr>
      <vt:lpstr>Math application</vt:lpstr>
      <vt:lpstr>Background</vt:lpstr>
      <vt:lpstr>Operations</vt:lpstr>
      <vt:lpstr>Y = 2 X + 5</vt:lpstr>
      <vt:lpstr>Y = -3 X + 1</vt:lpstr>
      <vt:lpstr>Linear Relationships</vt:lpstr>
      <vt:lpstr>Plotting Linear Relationships</vt:lpstr>
      <vt:lpstr>Linear Relationships</vt:lpstr>
    </vt:vector>
  </TitlesOfParts>
  <Company>University of Toronto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 User</dc:creator>
  <cp:lastModifiedBy>Sofia Ferreyro-Mazieres</cp:lastModifiedBy>
  <cp:revision>450</cp:revision>
  <cp:lastPrinted>2012-12-14T21:20:54Z</cp:lastPrinted>
  <dcterms:created xsi:type="dcterms:W3CDTF">2012-10-26T15:55:16Z</dcterms:created>
  <dcterms:modified xsi:type="dcterms:W3CDTF">2023-02-12T11:34:56Z</dcterms:modified>
</cp:coreProperties>
</file>