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0"/>
  </p:notesMasterIdLst>
  <p:handoutMasterIdLst>
    <p:handoutMasterId r:id="rId61"/>
  </p:handoutMasterIdLst>
  <p:sldIdLst>
    <p:sldId id="302" r:id="rId5"/>
    <p:sldId id="402" r:id="rId6"/>
    <p:sldId id="351" r:id="rId7"/>
    <p:sldId id="387" r:id="rId8"/>
    <p:sldId id="491" r:id="rId9"/>
    <p:sldId id="514" r:id="rId10"/>
    <p:sldId id="560" r:id="rId11"/>
    <p:sldId id="561" r:id="rId12"/>
    <p:sldId id="515" r:id="rId13"/>
    <p:sldId id="562" r:id="rId14"/>
    <p:sldId id="553" r:id="rId15"/>
    <p:sldId id="563" r:id="rId16"/>
    <p:sldId id="552" r:id="rId17"/>
    <p:sldId id="537" r:id="rId18"/>
    <p:sldId id="564" r:id="rId19"/>
    <p:sldId id="516" r:id="rId20"/>
    <p:sldId id="565" r:id="rId21"/>
    <p:sldId id="517" r:id="rId22"/>
    <p:sldId id="566" r:id="rId23"/>
    <p:sldId id="559" r:id="rId24"/>
    <p:sldId id="527" r:id="rId25"/>
    <p:sldId id="558" r:id="rId26"/>
    <p:sldId id="525" r:id="rId27"/>
    <p:sldId id="528" r:id="rId28"/>
    <p:sldId id="557" r:id="rId29"/>
    <p:sldId id="556" r:id="rId30"/>
    <p:sldId id="555" r:id="rId31"/>
    <p:sldId id="554" r:id="rId32"/>
    <p:sldId id="343" r:id="rId33"/>
    <p:sldId id="448" r:id="rId34"/>
    <p:sldId id="449" r:id="rId35"/>
    <p:sldId id="411" r:id="rId36"/>
    <p:sldId id="412" r:id="rId37"/>
    <p:sldId id="494" r:id="rId38"/>
    <p:sldId id="413" r:id="rId39"/>
    <p:sldId id="578" r:id="rId40"/>
    <p:sldId id="571" r:id="rId41"/>
    <p:sldId id="361" r:id="rId42"/>
    <p:sldId id="570" r:id="rId43"/>
    <p:sldId id="576" r:id="rId44"/>
    <p:sldId id="450" r:id="rId45"/>
    <p:sldId id="451" r:id="rId46"/>
    <p:sldId id="447" r:id="rId47"/>
    <p:sldId id="572" r:id="rId48"/>
    <p:sldId id="574" r:id="rId49"/>
    <p:sldId id="575" r:id="rId50"/>
    <p:sldId id="468" r:id="rId51"/>
    <p:sldId id="481" r:id="rId52"/>
    <p:sldId id="415" r:id="rId53"/>
    <p:sldId id="416" r:id="rId54"/>
    <p:sldId id="577" r:id="rId55"/>
    <p:sldId id="568" r:id="rId56"/>
    <p:sldId id="569" r:id="rId57"/>
    <p:sldId id="390" r:id="rId58"/>
    <p:sldId id="490" r:id="rId5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70">
          <p15:clr>
            <a:srgbClr val="A4A3A4"/>
          </p15:clr>
        </p15:guide>
        <p15:guide id="2" orient="horz" pos="192">
          <p15:clr>
            <a:srgbClr val="A4A3A4"/>
          </p15:clr>
        </p15:guide>
        <p15:guide id="3" orient="horz" pos="854">
          <p15:clr>
            <a:srgbClr val="A4A3A4"/>
          </p15:clr>
        </p15:guide>
        <p15:guide id="4" pos="5484">
          <p15:clr>
            <a:srgbClr val="A4A3A4"/>
          </p15:clr>
        </p15:guide>
        <p15:guide id="5" pos="2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5F"/>
    <a:srgbClr val="DA002A"/>
    <a:srgbClr val="003069"/>
    <a:srgbClr val="001E42"/>
    <a:srgbClr val="002E64"/>
    <a:srgbClr val="002A5C"/>
    <a:srgbClr val="607392"/>
    <a:srgbClr val="A0ACC0"/>
    <a:srgbClr val="89959F"/>
    <a:srgbClr val="008B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00"/>
  </p:normalViewPr>
  <p:slideViewPr>
    <p:cSldViewPr snapToGrid="0">
      <p:cViewPr>
        <p:scale>
          <a:sx n="114" d="100"/>
          <a:sy n="114" d="100"/>
        </p:scale>
        <p:origin x="1024" y="-232"/>
      </p:cViewPr>
      <p:guideLst>
        <p:guide orient="horz" pos="3870"/>
        <p:guide orient="horz" pos="192"/>
        <p:guide orient="horz" pos="854"/>
        <p:guide pos="5484"/>
        <p:guide pos="2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3A00ACC-A12A-4DA4-940E-58D69F363DA2}" type="datetimeFigureOut">
              <a:rPr lang="en-CA" smtClean="0"/>
              <a:t>2024-04-25</a:t>
            </a:fld>
            <a:endParaRPr lang="en-CA"/>
          </a:p>
        </p:txBody>
      </p:sp>
      <p:sp>
        <p:nvSpPr>
          <p:cNvPr id="4" name="Footer Placeholder 3"/>
          <p:cNvSpPr>
            <a:spLocks noGrp="1"/>
          </p:cNvSpPr>
          <p:nvPr>
            <p:ph type="ftr" sz="quarter" idx="2"/>
          </p:nvPr>
        </p:nvSpPr>
        <p:spPr>
          <a:xfrm>
            <a:off x="1"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BA1CB02-0D7D-4707-AB4E-D64B6C69F8BD}" type="slidenum">
              <a:rPr lang="en-CA" smtClean="0"/>
              <a:t>‹#›</a:t>
            </a:fld>
            <a:endParaRPr lang="en-CA"/>
          </a:p>
        </p:txBody>
      </p:sp>
    </p:spTree>
    <p:extLst>
      <p:ext uri="{BB962C8B-B14F-4D97-AF65-F5344CB8AC3E}">
        <p14:creationId xmlns:p14="http://schemas.microsoft.com/office/powerpoint/2010/main" val="25323433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D09EA6E-6DDA-48CC-9ABE-09439E9F3133}" type="datetimeFigureOut">
              <a:rPr lang="en-CA" smtClean="0"/>
              <a:t>2024-04-25</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6A9047E-81FB-42A9-B99D-CD720BE77F89}" type="slidenum">
              <a:rPr lang="en-CA" smtClean="0"/>
              <a:t>‹#›</a:t>
            </a:fld>
            <a:endParaRPr lang="en-CA"/>
          </a:p>
        </p:txBody>
      </p:sp>
    </p:spTree>
    <p:extLst>
      <p:ext uri="{BB962C8B-B14F-4D97-AF65-F5344CB8AC3E}">
        <p14:creationId xmlns:p14="http://schemas.microsoft.com/office/powerpoint/2010/main" val="985154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can01.safelinks.protection.outlook.com/?url=https%3A%2F%2Fcolab.research.google.com%2Fdrive%2F1JqvuQBfSHq7tXdHDdrLpje3ikji-VbRY%3Fusp%3Dsharing&amp;data=05%7C02%7Colivias.lu%40mail.utoronto.ca%7C472003d6f20f40f49e6508dc65189f74%7C78aac2262f034b4d9037b46d56c55210%7C0%7C0%7C638496403621802957%7CUnknown%7CTWFpbGZsb3d8eyJWIjoiMC4wLjAwMDAiLCJQIjoiV2luMzIiLCJBTiI6Ik1haWwiLCJXVCI6Mn0%3D%7C0%7C%7C%7C&amp;sdata=vnkFNGTnm4%2BQUQrEDMZDm%2F78zT5nfpDd4HicF78AOPg%3D&amp;reserved=0" TargetMode="External"/><Relationship Id="rId2" Type="http://schemas.openxmlformats.org/officeDocument/2006/relationships/slide" Target="../slides/slide37.xml"/><Relationship Id="rId1" Type="http://schemas.openxmlformats.org/officeDocument/2006/relationships/notesMaster" Target="../notesMasters/notesMaster1.xml"/><Relationship Id="rId5" Type="http://schemas.openxmlformats.org/officeDocument/2006/relationships/hyperlink" Target="https://can01.safelinks.protection.outlook.com/?url=https%3A%2F%2Fcolab.research.google.com%2Fdrive%2F1DxLevV5UJCJ9MTVzGqcKNjphfb-xmArD%3Fusp%3Dsharing&amp;data=05%7C02%7Colivias.lu%40mail.utoronto.ca%7C472003d6f20f40f49e6508dc65189f74%7C78aac2262f034b4d9037b46d56c55210%7C0%7C0%7C638496403621815818%7CUnknown%7CTWFpbGZsb3d8eyJWIjoiMC4wLjAwMDAiLCJQIjoiV2luMzIiLCJBTiI6Ik1haWwiLCJXVCI6Mn0%3D%7C0%7C%7C%7C&amp;sdata=%2BcYu983NXct19%2ByXOqVMMBgGM3tXR6qI9uheJEQl5NM%3D&amp;reserved=0" TargetMode="External"/><Relationship Id="rId4" Type="http://schemas.openxmlformats.org/officeDocument/2006/relationships/hyperlink" Target="https://can01.safelinks.protection.outlook.com/?url=https%3A%2F%2Fcolab.research.google.com%2Fdrive%2F1OMsnAyrkLgpFWaK_6Wnm8apeRd31PVmM%3Fusp%3Dsharing&amp;data=05%7C02%7Colivias.lu%40mail.utoronto.ca%7C472003d6f20f40f49e6508dc65189f74%7C78aac2262f034b4d9037b46d56c55210%7C0%7C0%7C638496403621810013%7CUnknown%7CTWFpbGZsb3d8eyJWIjoiMC4wLjAwMDAiLCJQIjoiV2luMzIiLCJBTiI6Ik1haWwiLCJXVCI6Mn0%3D%7C0%7C%7C%7C&amp;sdata=zr9oA6vzSpI6bl%2FuHSrhA%2FKTh0VDvQn9rwbKUke%2F%2BNY%3D&amp;reserved=0"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A9047E-81FB-42A9-B99D-CD720BE77F89}" type="slidenum">
              <a:rPr lang="en-CA" smtClean="0"/>
              <a:t>1</a:t>
            </a:fld>
            <a:endParaRPr lang="en-CA"/>
          </a:p>
        </p:txBody>
      </p:sp>
    </p:spTree>
    <p:extLst>
      <p:ext uri="{BB962C8B-B14F-4D97-AF65-F5344CB8AC3E}">
        <p14:creationId xmlns:p14="http://schemas.microsoft.com/office/powerpoint/2010/main" val="161207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Jason/Doug</a:t>
            </a:r>
          </a:p>
        </p:txBody>
      </p:sp>
      <p:sp>
        <p:nvSpPr>
          <p:cNvPr id="4" name="Slide Number Placeholder 3"/>
          <p:cNvSpPr>
            <a:spLocks noGrp="1"/>
          </p:cNvSpPr>
          <p:nvPr>
            <p:ph type="sldNum" sz="quarter" idx="5"/>
          </p:nvPr>
        </p:nvSpPr>
        <p:spPr/>
        <p:txBody>
          <a:bodyPr/>
          <a:lstStyle/>
          <a:p>
            <a:fld id="{26A9047E-81FB-42A9-B99D-CD720BE77F89}" type="slidenum">
              <a:rPr lang="en-CA" smtClean="0"/>
              <a:t>2</a:t>
            </a:fld>
            <a:endParaRPr lang="en-CA"/>
          </a:p>
        </p:txBody>
      </p:sp>
    </p:spTree>
    <p:extLst>
      <p:ext uri="{BB962C8B-B14F-4D97-AF65-F5344CB8AC3E}">
        <p14:creationId xmlns:p14="http://schemas.microsoft.com/office/powerpoint/2010/main" val="991550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Doug</a:t>
            </a:r>
          </a:p>
        </p:txBody>
      </p:sp>
      <p:sp>
        <p:nvSpPr>
          <p:cNvPr id="4" name="Slide Number Placeholder 3"/>
          <p:cNvSpPr>
            <a:spLocks noGrp="1"/>
          </p:cNvSpPr>
          <p:nvPr>
            <p:ph type="sldNum" sz="quarter" idx="5"/>
          </p:nvPr>
        </p:nvSpPr>
        <p:spPr/>
        <p:txBody>
          <a:bodyPr/>
          <a:lstStyle/>
          <a:p>
            <a:fld id="{26A9047E-81FB-42A9-B99D-CD720BE77F89}" type="slidenum">
              <a:rPr lang="en-CA" smtClean="0"/>
              <a:t>3</a:t>
            </a:fld>
            <a:endParaRPr lang="en-CA"/>
          </a:p>
        </p:txBody>
      </p:sp>
    </p:spTree>
    <p:extLst>
      <p:ext uri="{BB962C8B-B14F-4D97-AF65-F5344CB8AC3E}">
        <p14:creationId xmlns:p14="http://schemas.microsoft.com/office/powerpoint/2010/main" val="38255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Doug</a:t>
            </a:r>
          </a:p>
        </p:txBody>
      </p:sp>
      <p:sp>
        <p:nvSpPr>
          <p:cNvPr id="4" name="Slide Number Placeholder 3"/>
          <p:cNvSpPr>
            <a:spLocks noGrp="1"/>
          </p:cNvSpPr>
          <p:nvPr>
            <p:ph type="sldNum" sz="quarter" idx="5"/>
          </p:nvPr>
        </p:nvSpPr>
        <p:spPr/>
        <p:txBody>
          <a:bodyPr/>
          <a:lstStyle/>
          <a:p>
            <a:fld id="{26A9047E-81FB-42A9-B99D-CD720BE77F89}" type="slidenum">
              <a:rPr lang="en-CA" smtClean="0"/>
              <a:t>4</a:t>
            </a:fld>
            <a:endParaRPr lang="en-CA"/>
          </a:p>
        </p:txBody>
      </p:sp>
    </p:spTree>
    <p:extLst>
      <p:ext uri="{BB962C8B-B14F-4D97-AF65-F5344CB8AC3E}">
        <p14:creationId xmlns:p14="http://schemas.microsoft.com/office/powerpoint/2010/main" val="1675375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 OLIVIA</a:t>
            </a:r>
          </a:p>
        </p:txBody>
      </p:sp>
      <p:sp>
        <p:nvSpPr>
          <p:cNvPr id="4" name="Slide Number Placeholder 3"/>
          <p:cNvSpPr>
            <a:spLocks noGrp="1"/>
          </p:cNvSpPr>
          <p:nvPr>
            <p:ph type="sldNum" sz="quarter" idx="5"/>
          </p:nvPr>
        </p:nvSpPr>
        <p:spPr/>
        <p:txBody>
          <a:bodyPr/>
          <a:lstStyle/>
          <a:p>
            <a:fld id="{26A9047E-81FB-42A9-B99D-CD720BE77F89}" type="slidenum">
              <a:rPr lang="en-CA" smtClean="0"/>
              <a:t>6</a:t>
            </a:fld>
            <a:endParaRPr lang="en-CA"/>
          </a:p>
        </p:txBody>
      </p:sp>
    </p:spTree>
    <p:extLst>
      <p:ext uri="{BB962C8B-B14F-4D97-AF65-F5344CB8AC3E}">
        <p14:creationId xmlns:p14="http://schemas.microsoft.com/office/powerpoint/2010/main" val="89565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 OLIVIA</a:t>
            </a:r>
          </a:p>
        </p:txBody>
      </p:sp>
      <p:sp>
        <p:nvSpPr>
          <p:cNvPr id="4" name="Slide Number Placeholder 3"/>
          <p:cNvSpPr>
            <a:spLocks noGrp="1"/>
          </p:cNvSpPr>
          <p:nvPr>
            <p:ph type="sldNum" sz="quarter" idx="5"/>
          </p:nvPr>
        </p:nvSpPr>
        <p:spPr/>
        <p:txBody>
          <a:bodyPr/>
          <a:lstStyle/>
          <a:p>
            <a:fld id="{26A9047E-81FB-42A9-B99D-CD720BE77F89}" type="slidenum">
              <a:rPr lang="en-CA" smtClean="0"/>
              <a:t>7</a:t>
            </a:fld>
            <a:endParaRPr lang="en-CA"/>
          </a:p>
        </p:txBody>
      </p:sp>
    </p:spTree>
    <p:extLst>
      <p:ext uri="{BB962C8B-B14F-4D97-AF65-F5344CB8AC3E}">
        <p14:creationId xmlns:p14="http://schemas.microsoft.com/office/powerpoint/2010/main" val="1341122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 OLIVIA</a:t>
            </a:r>
          </a:p>
        </p:txBody>
      </p:sp>
      <p:sp>
        <p:nvSpPr>
          <p:cNvPr id="4" name="Slide Number Placeholder 3"/>
          <p:cNvSpPr>
            <a:spLocks noGrp="1"/>
          </p:cNvSpPr>
          <p:nvPr>
            <p:ph type="sldNum" sz="quarter" idx="5"/>
          </p:nvPr>
        </p:nvSpPr>
        <p:spPr/>
        <p:txBody>
          <a:bodyPr/>
          <a:lstStyle/>
          <a:p>
            <a:fld id="{26A9047E-81FB-42A9-B99D-CD720BE77F89}" type="slidenum">
              <a:rPr lang="en-CA" smtClean="0"/>
              <a:t>8</a:t>
            </a:fld>
            <a:endParaRPr lang="en-CA"/>
          </a:p>
        </p:txBody>
      </p:sp>
    </p:spTree>
    <p:extLst>
      <p:ext uri="{BB962C8B-B14F-4D97-AF65-F5344CB8AC3E}">
        <p14:creationId xmlns:p14="http://schemas.microsoft.com/office/powerpoint/2010/main" val="247574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ON THEIR OWN </a:t>
            </a:r>
          </a:p>
        </p:txBody>
      </p:sp>
      <p:sp>
        <p:nvSpPr>
          <p:cNvPr id="4" name="Slide Number Placeholder 3"/>
          <p:cNvSpPr>
            <a:spLocks noGrp="1"/>
          </p:cNvSpPr>
          <p:nvPr>
            <p:ph type="sldNum" sz="quarter" idx="5"/>
          </p:nvPr>
        </p:nvSpPr>
        <p:spPr/>
        <p:txBody>
          <a:bodyPr/>
          <a:lstStyle/>
          <a:p>
            <a:fld id="{26A9047E-81FB-42A9-B99D-CD720BE77F89}" type="slidenum">
              <a:rPr lang="en-CA" smtClean="0"/>
              <a:t>9</a:t>
            </a:fld>
            <a:endParaRPr lang="en-CA"/>
          </a:p>
        </p:txBody>
      </p:sp>
    </p:spTree>
    <p:extLst>
      <p:ext uri="{BB962C8B-B14F-4D97-AF65-F5344CB8AC3E}">
        <p14:creationId xmlns:p14="http://schemas.microsoft.com/office/powerpoint/2010/main" val="1345033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 OLIVIA</a:t>
            </a:r>
          </a:p>
        </p:txBody>
      </p:sp>
      <p:sp>
        <p:nvSpPr>
          <p:cNvPr id="4" name="Slide Number Placeholder 3"/>
          <p:cNvSpPr>
            <a:spLocks noGrp="1"/>
          </p:cNvSpPr>
          <p:nvPr>
            <p:ph type="sldNum" sz="quarter" idx="5"/>
          </p:nvPr>
        </p:nvSpPr>
        <p:spPr/>
        <p:txBody>
          <a:bodyPr/>
          <a:lstStyle/>
          <a:p>
            <a:fld id="{26A9047E-81FB-42A9-B99D-CD720BE77F89}" type="slidenum">
              <a:rPr lang="en-CA" smtClean="0"/>
              <a:t>10</a:t>
            </a:fld>
            <a:endParaRPr lang="en-CA"/>
          </a:p>
        </p:txBody>
      </p:sp>
    </p:spTree>
    <p:extLst>
      <p:ext uri="{BB962C8B-B14F-4D97-AF65-F5344CB8AC3E}">
        <p14:creationId xmlns:p14="http://schemas.microsoft.com/office/powerpoint/2010/main" val="820454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 OLIVIA</a:t>
            </a:r>
          </a:p>
        </p:txBody>
      </p:sp>
      <p:sp>
        <p:nvSpPr>
          <p:cNvPr id="4" name="Slide Number Placeholder 3"/>
          <p:cNvSpPr>
            <a:spLocks noGrp="1"/>
          </p:cNvSpPr>
          <p:nvPr>
            <p:ph type="sldNum" sz="quarter" idx="5"/>
          </p:nvPr>
        </p:nvSpPr>
        <p:spPr/>
        <p:txBody>
          <a:bodyPr/>
          <a:lstStyle/>
          <a:p>
            <a:fld id="{26A9047E-81FB-42A9-B99D-CD720BE77F89}" type="slidenum">
              <a:rPr lang="en-CA" smtClean="0"/>
              <a:t>12</a:t>
            </a:fld>
            <a:endParaRPr lang="en-CA"/>
          </a:p>
        </p:txBody>
      </p:sp>
    </p:spTree>
    <p:extLst>
      <p:ext uri="{BB962C8B-B14F-4D97-AF65-F5344CB8AC3E}">
        <p14:creationId xmlns:p14="http://schemas.microsoft.com/office/powerpoint/2010/main" val="2010575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 OLIVIA</a:t>
            </a:r>
          </a:p>
        </p:txBody>
      </p:sp>
      <p:sp>
        <p:nvSpPr>
          <p:cNvPr id="4" name="Slide Number Placeholder 3"/>
          <p:cNvSpPr>
            <a:spLocks noGrp="1"/>
          </p:cNvSpPr>
          <p:nvPr>
            <p:ph type="sldNum" sz="quarter" idx="5"/>
          </p:nvPr>
        </p:nvSpPr>
        <p:spPr/>
        <p:txBody>
          <a:bodyPr/>
          <a:lstStyle/>
          <a:p>
            <a:fld id="{26A9047E-81FB-42A9-B99D-CD720BE77F89}" type="slidenum">
              <a:rPr lang="en-CA" smtClean="0"/>
              <a:t>15</a:t>
            </a:fld>
            <a:endParaRPr lang="en-CA"/>
          </a:p>
        </p:txBody>
      </p:sp>
    </p:spTree>
    <p:extLst>
      <p:ext uri="{BB962C8B-B14F-4D97-AF65-F5344CB8AC3E}">
        <p14:creationId xmlns:p14="http://schemas.microsoft.com/office/powerpoint/2010/main" val="4129299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 OLIVIA </a:t>
            </a:r>
            <a:endParaRPr lang="en-US"/>
          </a:p>
          <a:p>
            <a:endParaRPr lang="en-US">
              <a:ea typeface="Calibri"/>
              <a:cs typeface="Calibri"/>
            </a:endParaRPr>
          </a:p>
          <a:p>
            <a:r>
              <a:rPr lang="en-US"/>
              <a:t>If you want to calculate with Pi</a:t>
            </a:r>
            <a:endParaRPr lang="en-US">
              <a:ea typeface="Calibri"/>
              <a:cs typeface="Calibri"/>
            </a:endParaRPr>
          </a:p>
          <a:p>
            <a:endParaRPr lang="en-US"/>
          </a:p>
          <a:p>
            <a:r>
              <a:rPr lang="en-US"/>
              <a:t># Import math Library</a:t>
            </a:r>
            <a:br>
              <a:rPr lang="en-US">
                <a:cs typeface="+mn-lt"/>
              </a:rPr>
            </a:br>
            <a:r>
              <a:rPr lang="en-US"/>
              <a:t>import math</a:t>
            </a:r>
            <a:br>
              <a:rPr lang="en-US">
                <a:cs typeface="+mn-lt"/>
              </a:rPr>
            </a:br>
            <a:br>
              <a:rPr lang="en-US">
                <a:cs typeface="+mn-lt"/>
              </a:rPr>
            </a:br>
            <a:r>
              <a:rPr lang="en-US"/>
              <a:t># Value of pi</a:t>
            </a:r>
            <a:br>
              <a:rPr lang="en-US">
                <a:cs typeface="+mn-lt"/>
              </a:rPr>
            </a:br>
            <a:r>
              <a:rPr lang="en-US" err="1"/>
              <a:t>math.pi</a:t>
            </a:r>
            <a:endParaRPr lang="en-US">
              <a:cs typeface="Calibri"/>
            </a:endParaRPr>
          </a:p>
        </p:txBody>
      </p:sp>
      <p:sp>
        <p:nvSpPr>
          <p:cNvPr id="4" name="Slide Number Placeholder 3"/>
          <p:cNvSpPr>
            <a:spLocks noGrp="1"/>
          </p:cNvSpPr>
          <p:nvPr>
            <p:ph type="sldNum" sz="quarter" idx="5"/>
          </p:nvPr>
        </p:nvSpPr>
        <p:spPr/>
        <p:txBody>
          <a:bodyPr/>
          <a:lstStyle/>
          <a:p>
            <a:fld id="{26A9047E-81FB-42A9-B99D-CD720BE77F89}" type="slidenum">
              <a:rPr lang="en-CA" smtClean="0"/>
              <a:t>16</a:t>
            </a:fld>
            <a:endParaRPr lang="en-CA"/>
          </a:p>
        </p:txBody>
      </p:sp>
    </p:spTree>
    <p:extLst>
      <p:ext uri="{BB962C8B-B14F-4D97-AF65-F5344CB8AC3E}">
        <p14:creationId xmlns:p14="http://schemas.microsoft.com/office/powerpoint/2010/main" val="2779457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 OLIVIA</a:t>
            </a:r>
          </a:p>
        </p:txBody>
      </p:sp>
      <p:sp>
        <p:nvSpPr>
          <p:cNvPr id="4" name="Slide Number Placeholder 3"/>
          <p:cNvSpPr>
            <a:spLocks noGrp="1"/>
          </p:cNvSpPr>
          <p:nvPr>
            <p:ph type="sldNum" sz="quarter" idx="5"/>
          </p:nvPr>
        </p:nvSpPr>
        <p:spPr/>
        <p:txBody>
          <a:bodyPr/>
          <a:lstStyle/>
          <a:p>
            <a:fld id="{26A9047E-81FB-42A9-B99D-CD720BE77F89}" type="slidenum">
              <a:rPr lang="en-CA" smtClean="0"/>
              <a:t>17</a:t>
            </a:fld>
            <a:endParaRPr lang="en-CA"/>
          </a:p>
        </p:txBody>
      </p:sp>
    </p:spTree>
    <p:extLst>
      <p:ext uri="{BB962C8B-B14F-4D97-AF65-F5344CB8AC3E}">
        <p14:creationId xmlns:p14="http://schemas.microsoft.com/office/powerpoint/2010/main" val="454820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IF TIME ALLOWS (ON THEIR OWN)</a:t>
            </a:r>
            <a:endParaRPr lang="en-US"/>
          </a:p>
          <a:p>
            <a:endParaRPr lang="en-US"/>
          </a:p>
          <a:p>
            <a:r>
              <a:rPr lang="en-US"/>
              <a:t>If you want to square root</a:t>
            </a:r>
            <a:endParaRPr lang="en-US">
              <a:ea typeface="Calibri"/>
              <a:cs typeface="Calibri"/>
            </a:endParaRPr>
          </a:p>
          <a:p>
            <a:endParaRPr lang="en-US"/>
          </a:p>
          <a:p>
            <a:r>
              <a:rPr lang="en-US"/>
              <a:t># Import math Library</a:t>
            </a:r>
            <a:br>
              <a:rPr lang="en-US">
                <a:cs typeface="+mn-lt"/>
              </a:rPr>
            </a:br>
            <a:r>
              <a:rPr lang="en-US"/>
              <a:t>import math</a:t>
            </a:r>
            <a:br>
              <a:rPr lang="en-US">
                <a:cs typeface="+mn-lt"/>
              </a:rPr>
            </a:br>
            <a:br>
              <a:rPr lang="en-US">
                <a:cs typeface="+mn-lt"/>
              </a:rPr>
            </a:br>
            <a:r>
              <a:rPr lang="en-US"/>
              <a:t># Square root a value</a:t>
            </a:r>
            <a:endParaRPr lang="en-US">
              <a:ea typeface="Calibri"/>
              <a:cs typeface="Calibri"/>
            </a:endParaRPr>
          </a:p>
          <a:p>
            <a:r>
              <a:rPr lang="en-US" err="1">
                <a:cs typeface="Calibri"/>
              </a:rPr>
              <a:t>math.sqrt</a:t>
            </a:r>
            <a:r>
              <a:rPr lang="en-US">
                <a:cs typeface="Calibri"/>
              </a:rPr>
              <a:t>()</a:t>
            </a: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26A9047E-81FB-42A9-B99D-CD720BE77F89}" type="slidenum">
              <a:rPr lang="en-CA" smtClean="0"/>
              <a:t>18</a:t>
            </a:fld>
            <a:endParaRPr lang="en-CA"/>
          </a:p>
        </p:txBody>
      </p:sp>
    </p:spTree>
    <p:extLst>
      <p:ext uri="{BB962C8B-B14F-4D97-AF65-F5344CB8AC3E}">
        <p14:creationId xmlns:p14="http://schemas.microsoft.com/office/powerpoint/2010/main" val="715443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Doug</a:t>
            </a:r>
          </a:p>
        </p:txBody>
      </p:sp>
      <p:sp>
        <p:nvSpPr>
          <p:cNvPr id="4" name="Slide Number Placeholder 3"/>
          <p:cNvSpPr>
            <a:spLocks noGrp="1"/>
          </p:cNvSpPr>
          <p:nvPr>
            <p:ph type="sldNum" sz="quarter" idx="5"/>
          </p:nvPr>
        </p:nvSpPr>
        <p:spPr/>
        <p:txBody>
          <a:bodyPr/>
          <a:lstStyle/>
          <a:p>
            <a:fld id="{26A9047E-81FB-42A9-B99D-CD720BE77F89}" type="slidenum">
              <a:rPr lang="en-CA" smtClean="0"/>
              <a:t>19</a:t>
            </a:fld>
            <a:endParaRPr lang="en-CA"/>
          </a:p>
        </p:txBody>
      </p:sp>
    </p:spTree>
    <p:extLst>
      <p:ext uri="{BB962C8B-B14F-4D97-AF65-F5344CB8AC3E}">
        <p14:creationId xmlns:p14="http://schemas.microsoft.com/office/powerpoint/2010/main" val="3152522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A9047E-81FB-42A9-B99D-CD720BE77F89}" type="slidenum">
              <a:rPr lang="en-CA" smtClean="0"/>
              <a:t>29</a:t>
            </a:fld>
            <a:endParaRPr lang="en-CA"/>
          </a:p>
        </p:txBody>
      </p:sp>
    </p:spTree>
    <p:extLst>
      <p:ext uri="{BB962C8B-B14F-4D97-AF65-F5344CB8AC3E}">
        <p14:creationId xmlns:p14="http://schemas.microsoft.com/office/powerpoint/2010/main" val="1984691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Valbona</a:t>
            </a:r>
            <a:r>
              <a:rPr lang="en-US" dirty="0"/>
              <a:t> links: </a:t>
            </a:r>
          </a:p>
          <a:p>
            <a:endParaRPr lang="en-US" dirty="0"/>
          </a:p>
          <a:p>
            <a:pPr algn="l"/>
            <a:r>
              <a:rPr lang="en-US" b="0" i="0" u="none" strike="noStrike" dirty="0">
                <a:solidFill>
                  <a:srgbClr val="000000"/>
                </a:solidFill>
                <a:effectLst/>
                <a:latin typeface="Helvetica" pitchFamily="2" charset="0"/>
              </a:rPr>
              <a:t>Financial literacy unit</a:t>
            </a:r>
          </a:p>
          <a:p>
            <a:pPr algn="l"/>
            <a:r>
              <a:rPr lang="en-US" b="0" i="0" u="none" strike="noStrike" dirty="0">
                <a:solidFill>
                  <a:srgbClr val="000000"/>
                </a:solidFill>
                <a:effectLst/>
                <a:latin typeface="Helvetica" pitchFamily="2" charset="0"/>
                <a:hlinkClick r:id="rId3"/>
              </a:rPr>
              <a:t>https://colab.research.google.com/drive/1JqvuQBfSHq7tXdHDdrLpje3ikji-VbRY?usp=sharing</a:t>
            </a:r>
            <a:br>
              <a:rPr lang="en-US" b="0" i="0" u="none" strike="noStrike" dirty="0">
                <a:solidFill>
                  <a:srgbClr val="000000"/>
                </a:solidFill>
                <a:effectLst/>
                <a:latin typeface="Helvetica" pitchFamily="2" charset="0"/>
              </a:rPr>
            </a:br>
            <a:endParaRPr lang="en-US" b="0" i="0" u="none" strike="noStrike" dirty="0">
              <a:solidFill>
                <a:srgbClr val="000000"/>
              </a:solidFill>
              <a:effectLst/>
              <a:latin typeface="Helvetica" pitchFamily="2" charset="0"/>
            </a:endParaRPr>
          </a:p>
          <a:p>
            <a:pPr algn="l"/>
            <a:r>
              <a:rPr lang="en-US" b="0" i="0" u="none" strike="noStrike" dirty="0">
                <a:solidFill>
                  <a:srgbClr val="000000"/>
                </a:solidFill>
                <a:effectLst/>
                <a:latin typeface="Helvetica" pitchFamily="2" charset="0"/>
              </a:rPr>
              <a:t>Intro to coding</a:t>
            </a:r>
          </a:p>
          <a:p>
            <a:pPr algn="l"/>
            <a:r>
              <a:rPr lang="en-US" b="0" i="0" u="none" strike="noStrike" dirty="0">
                <a:solidFill>
                  <a:srgbClr val="000000"/>
                </a:solidFill>
                <a:effectLst/>
                <a:latin typeface="Helvetica" pitchFamily="2" charset="0"/>
                <a:hlinkClick r:id="rId4"/>
              </a:rPr>
              <a:t>https://colab.research.google.com/drive/1OMsnAyrkLgpFWaK_6Wnm8apeRd31PVmM?usp=sharing</a:t>
            </a:r>
            <a:br>
              <a:rPr lang="en-US" b="0" i="0" u="none" strike="noStrike" dirty="0">
                <a:solidFill>
                  <a:srgbClr val="000000"/>
                </a:solidFill>
                <a:effectLst/>
                <a:latin typeface="Helvetica" pitchFamily="2" charset="0"/>
              </a:rPr>
            </a:br>
            <a:endParaRPr lang="en-US" b="0" i="0" u="none" strike="noStrike" dirty="0">
              <a:solidFill>
                <a:srgbClr val="000000"/>
              </a:solidFill>
              <a:effectLst/>
              <a:latin typeface="Helvetica" pitchFamily="2" charset="0"/>
            </a:endParaRPr>
          </a:p>
          <a:p>
            <a:pPr algn="l"/>
            <a:r>
              <a:rPr lang="en-US" b="0" i="0" u="none" strike="noStrike" dirty="0">
                <a:solidFill>
                  <a:srgbClr val="000000"/>
                </a:solidFill>
                <a:effectLst/>
                <a:latin typeface="Helvetica" pitchFamily="2" charset="0"/>
              </a:rPr>
              <a:t>Numbers and coding</a:t>
            </a:r>
            <a:br>
              <a:rPr lang="en-US" b="0" i="0" u="none" strike="noStrike" dirty="0">
                <a:solidFill>
                  <a:srgbClr val="000000"/>
                </a:solidFill>
                <a:effectLst/>
                <a:latin typeface="Helvetica" pitchFamily="2" charset="0"/>
              </a:rPr>
            </a:br>
            <a:endParaRPr lang="en-US" b="0" i="0" u="none" strike="noStrike" dirty="0">
              <a:solidFill>
                <a:srgbClr val="000000"/>
              </a:solidFill>
              <a:effectLst/>
              <a:latin typeface="Helvetica" pitchFamily="2" charset="0"/>
            </a:endParaRPr>
          </a:p>
          <a:p>
            <a:pPr algn="l"/>
            <a:br>
              <a:rPr lang="en-US" b="0" i="0" u="none" strike="noStrike" dirty="0">
                <a:solidFill>
                  <a:srgbClr val="000000"/>
                </a:solidFill>
                <a:effectLst/>
                <a:latin typeface="Helvetica" pitchFamily="2" charset="0"/>
              </a:rPr>
            </a:br>
            <a:endParaRPr lang="en-US" b="0" i="0" u="none" strike="noStrike" dirty="0">
              <a:solidFill>
                <a:srgbClr val="000000"/>
              </a:solidFill>
              <a:effectLst/>
              <a:latin typeface="Helvetica" pitchFamily="2" charset="0"/>
            </a:endParaRPr>
          </a:p>
          <a:p>
            <a:pPr algn="l"/>
            <a:r>
              <a:rPr lang="en-US" b="0" i="0" u="none" strike="noStrike" dirty="0">
                <a:solidFill>
                  <a:srgbClr val="000000"/>
                </a:solidFill>
                <a:effectLst/>
                <a:latin typeface="Helvetica" pitchFamily="2" charset="0"/>
                <a:hlinkClick r:id="rId5"/>
              </a:rPr>
              <a:t>https://colab.research.google.com/drive/1DxLevV5UJCJ9MTVzGqcKNjphfb-xmArD?usp=sharing</a:t>
            </a:r>
            <a:br>
              <a:rPr lang="en-US" b="0" i="0" u="none" strike="noStrike" dirty="0">
                <a:solidFill>
                  <a:srgbClr val="000000"/>
                </a:solidFill>
                <a:effectLst/>
                <a:latin typeface="Helvetica" pitchFamily="2" charset="0"/>
              </a:rPr>
            </a:br>
            <a:endParaRPr lang="en-US" b="0" i="0" u="none" strike="noStrike" dirty="0">
              <a:solidFill>
                <a:srgbClr val="000000"/>
              </a:solidFill>
              <a:effectLst/>
              <a:latin typeface="Helvetica" pitchFamily="2" charset="0"/>
            </a:endParaRPr>
          </a:p>
          <a:p>
            <a:br>
              <a:rPr lang="en-US" dirty="0"/>
            </a:br>
            <a:endParaRPr lang="en-US" dirty="0"/>
          </a:p>
        </p:txBody>
      </p:sp>
      <p:sp>
        <p:nvSpPr>
          <p:cNvPr id="4" name="Slide Number Placeholder 3"/>
          <p:cNvSpPr>
            <a:spLocks noGrp="1"/>
          </p:cNvSpPr>
          <p:nvPr>
            <p:ph type="sldNum" sz="quarter" idx="5"/>
          </p:nvPr>
        </p:nvSpPr>
        <p:spPr/>
        <p:txBody>
          <a:bodyPr/>
          <a:lstStyle/>
          <a:p>
            <a:fld id="{26A9047E-81FB-42A9-B99D-CD720BE77F89}" type="slidenum">
              <a:rPr lang="en-CA" smtClean="0"/>
              <a:t>37</a:t>
            </a:fld>
            <a:endParaRPr lang="en-CA"/>
          </a:p>
        </p:txBody>
      </p:sp>
    </p:spTree>
    <p:extLst>
      <p:ext uri="{BB962C8B-B14F-4D97-AF65-F5344CB8AC3E}">
        <p14:creationId xmlns:p14="http://schemas.microsoft.com/office/powerpoint/2010/main" val="3696848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A9047E-81FB-42A9-B99D-CD720BE77F89}" type="slidenum">
              <a:rPr lang="en-CA" smtClean="0"/>
              <a:t>38</a:t>
            </a:fld>
            <a:endParaRPr lang="en-CA"/>
          </a:p>
        </p:txBody>
      </p:sp>
    </p:spTree>
    <p:extLst>
      <p:ext uri="{BB962C8B-B14F-4D97-AF65-F5344CB8AC3E}">
        <p14:creationId xmlns:p14="http://schemas.microsoft.com/office/powerpoint/2010/main" val="1984691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Olivia</a:t>
            </a:r>
          </a:p>
        </p:txBody>
      </p:sp>
      <p:sp>
        <p:nvSpPr>
          <p:cNvPr id="4" name="Slide Number Placeholder 3"/>
          <p:cNvSpPr>
            <a:spLocks noGrp="1"/>
          </p:cNvSpPr>
          <p:nvPr>
            <p:ph type="sldNum" sz="quarter" idx="5"/>
          </p:nvPr>
        </p:nvSpPr>
        <p:spPr/>
        <p:txBody>
          <a:bodyPr/>
          <a:lstStyle/>
          <a:p>
            <a:fld id="{26A9047E-81FB-42A9-B99D-CD720BE77F89}" type="slidenum">
              <a:rPr lang="en-CA" smtClean="0"/>
              <a:t>40</a:t>
            </a:fld>
            <a:endParaRPr lang="en-CA"/>
          </a:p>
        </p:txBody>
      </p:sp>
    </p:spTree>
    <p:extLst>
      <p:ext uri="{BB962C8B-B14F-4D97-AF65-F5344CB8AC3E}">
        <p14:creationId xmlns:p14="http://schemas.microsoft.com/office/powerpoint/2010/main" val="2660057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www.geeksforgeeks.org</a:t>
            </a:r>
            <a:r>
              <a:rPr lang="en-US" dirty="0"/>
              <a:t>/graph-plotting-in-python-set-1/</a:t>
            </a:r>
          </a:p>
        </p:txBody>
      </p:sp>
      <p:sp>
        <p:nvSpPr>
          <p:cNvPr id="4" name="Slide Number Placeholder 3"/>
          <p:cNvSpPr>
            <a:spLocks noGrp="1"/>
          </p:cNvSpPr>
          <p:nvPr>
            <p:ph type="sldNum" sz="quarter" idx="5"/>
          </p:nvPr>
        </p:nvSpPr>
        <p:spPr/>
        <p:txBody>
          <a:bodyPr/>
          <a:lstStyle/>
          <a:p>
            <a:fld id="{26A9047E-81FB-42A9-B99D-CD720BE77F89}" type="slidenum">
              <a:rPr lang="en-CA" smtClean="0"/>
              <a:t>41</a:t>
            </a:fld>
            <a:endParaRPr lang="en-CA"/>
          </a:p>
        </p:txBody>
      </p:sp>
    </p:spTree>
    <p:extLst>
      <p:ext uri="{BB962C8B-B14F-4D97-AF65-F5344CB8AC3E}">
        <p14:creationId xmlns:p14="http://schemas.microsoft.com/office/powerpoint/2010/main" val="520797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www.geeksforgeeks.org</a:t>
            </a:r>
            <a:r>
              <a:rPr lang="en-US" dirty="0"/>
              <a:t>/matplotlib-tutorial/?ref=</a:t>
            </a:r>
            <a:r>
              <a:rPr lang="en-US" dirty="0" err="1"/>
              <a:t>shm</a:t>
            </a:r>
            <a:r>
              <a:rPr lang="en-US" dirty="0"/>
              <a:t> </a:t>
            </a:r>
          </a:p>
        </p:txBody>
      </p:sp>
      <p:sp>
        <p:nvSpPr>
          <p:cNvPr id="4" name="Slide Number Placeholder 3"/>
          <p:cNvSpPr>
            <a:spLocks noGrp="1"/>
          </p:cNvSpPr>
          <p:nvPr>
            <p:ph type="sldNum" sz="quarter" idx="5"/>
          </p:nvPr>
        </p:nvSpPr>
        <p:spPr/>
        <p:txBody>
          <a:bodyPr/>
          <a:lstStyle/>
          <a:p>
            <a:fld id="{26A9047E-81FB-42A9-B99D-CD720BE77F89}" type="slidenum">
              <a:rPr lang="en-CA" smtClean="0"/>
              <a:t>42</a:t>
            </a:fld>
            <a:endParaRPr lang="en-CA"/>
          </a:p>
        </p:txBody>
      </p:sp>
    </p:spTree>
    <p:extLst>
      <p:ext uri="{BB962C8B-B14F-4D97-AF65-F5344CB8AC3E}">
        <p14:creationId xmlns:p14="http://schemas.microsoft.com/office/powerpoint/2010/main" val="2494078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Olivia</a:t>
            </a:r>
          </a:p>
        </p:txBody>
      </p:sp>
      <p:sp>
        <p:nvSpPr>
          <p:cNvPr id="4" name="Slide Number Placeholder 3"/>
          <p:cNvSpPr>
            <a:spLocks noGrp="1"/>
          </p:cNvSpPr>
          <p:nvPr>
            <p:ph type="sldNum" sz="quarter" idx="5"/>
          </p:nvPr>
        </p:nvSpPr>
        <p:spPr/>
        <p:txBody>
          <a:bodyPr/>
          <a:lstStyle/>
          <a:p>
            <a:fld id="{26A9047E-81FB-42A9-B99D-CD720BE77F89}" type="slidenum">
              <a:rPr lang="en-CA" smtClean="0"/>
              <a:t>43</a:t>
            </a:fld>
            <a:endParaRPr lang="en-CA"/>
          </a:p>
        </p:txBody>
      </p:sp>
    </p:spTree>
    <p:extLst>
      <p:ext uri="{BB962C8B-B14F-4D97-AF65-F5344CB8AC3E}">
        <p14:creationId xmlns:p14="http://schemas.microsoft.com/office/powerpoint/2010/main" val="2660057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t>
            </a:r>
            <a:r>
              <a:rPr lang="en-US" err="1"/>
              <a:t>forms.gle</a:t>
            </a:r>
            <a:r>
              <a:rPr lang="en-US"/>
              <a:t>/cojEr7r5NPUKDinL9</a:t>
            </a:r>
          </a:p>
        </p:txBody>
      </p:sp>
      <p:sp>
        <p:nvSpPr>
          <p:cNvPr id="4" name="Slide Number Placeholder 3"/>
          <p:cNvSpPr>
            <a:spLocks noGrp="1"/>
          </p:cNvSpPr>
          <p:nvPr>
            <p:ph type="sldNum" sz="quarter" idx="5"/>
          </p:nvPr>
        </p:nvSpPr>
        <p:spPr/>
        <p:txBody>
          <a:bodyPr/>
          <a:lstStyle/>
          <a:p>
            <a:fld id="{26A9047E-81FB-42A9-B99D-CD720BE77F89}" type="slidenum">
              <a:rPr lang="en-CA" smtClean="0"/>
              <a:t>55</a:t>
            </a:fld>
            <a:endParaRPr lang="en-CA"/>
          </a:p>
        </p:txBody>
      </p:sp>
    </p:spTree>
    <p:extLst>
      <p:ext uri="{BB962C8B-B14F-4D97-AF65-F5344CB8AC3E}">
        <p14:creationId xmlns:p14="http://schemas.microsoft.com/office/powerpoint/2010/main" val="9204603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609600"/>
            <a:ext cx="9144000" cy="2308225"/>
          </a:xfrm>
        </p:spPr>
        <p:txBody>
          <a:bodyPr lIns="640080" tIns="91440" rIns="640080" bIns="91440" anchor="ctr" anchorCtr="0">
            <a:normAutofit/>
          </a:bodyPr>
          <a:lstStyle>
            <a:lvl1pPr algn="l">
              <a:defRPr sz="4000" b="0">
                <a:solidFill>
                  <a:schemeClr val="bg2"/>
                </a:solidFill>
              </a:defRPr>
            </a:lvl1pPr>
          </a:lstStyle>
          <a:p>
            <a:r>
              <a:rPr lang="en-US"/>
              <a:t>Click to edit Master title style</a:t>
            </a:r>
            <a:endParaRPr lang="en-CA"/>
          </a:p>
        </p:txBody>
      </p:sp>
      <p:sp>
        <p:nvSpPr>
          <p:cNvPr id="3" name="Subtitle 2"/>
          <p:cNvSpPr>
            <a:spLocks noGrp="1"/>
          </p:cNvSpPr>
          <p:nvPr>
            <p:ph type="subTitle" idx="1"/>
          </p:nvPr>
        </p:nvSpPr>
        <p:spPr>
          <a:xfrm>
            <a:off x="0" y="3508375"/>
            <a:ext cx="9144000" cy="1752600"/>
          </a:xfrm>
          <a:solidFill>
            <a:schemeClr val="bg2"/>
          </a:solidFill>
        </p:spPr>
        <p:txBody>
          <a:bodyPr lIns="640080" tIns="137160" rIns="640080" bIns="137160">
            <a:noAutofit/>
          </a:bodyPr>
          <a:lstStyle>
            <a:lvl1pPr marL="0" indent="0" algn="l">
              <a:buNone/>
              <a:defRPr sz="25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17" name="Date Placeholder 16"/>
          <p:cNvSpPr>
            <a:spLocks noGrp="1"/>
          </p:cNvSpPr>
          <p:nvPr>
            <p:ph type="dt" sz="half" idx="10"/>
          </p:nvPr>
        </p:nvSpPr>
        <p:spPr>
          <a:xfrm>
            <a:off x="590550" y="4759325"/>
            <a:ext cx="2457450" cy="365125"/>
          </a:xfrm>
          <a:prstGeom prst="rect">
            <a:avLst/>
          </a:prstGeom>
        </p:spPr>
        <p:txBody>
          <a:bodyPr/>
          <a:lstStyle>
            <a:lvl1pPr>
              <a:defRPr sz="1600" b="0">
                <a:solidFill>
                  <a:schemeClr val="bg1"/>
                </a:solidFill>
              </a:defRPr>
            </a:lvl1pPr>
          </a:lstStyle>
          <a:p>
            <a:endParaRPr lang="en-CA"/>
          </a:p>
        </p:txBody>
      </p:sp>
      <p:pic>
        <p:nvPicPr>
          <p:cNvPr id="9" name="Picture 2" descr="\\VAULT13\HOME13$\leeseo17\Settings.MDS\My 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3695" y="5683406"/>
            <a:ext cx="1997105" cy="89213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02501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609600"/>
            <a:ext cx="9144000" cy="2308225"/>
          </a:xfrm>
        </p:spPr>
        <p:txBody>
          <a:bodyPr lIns="640080" tIns="91440" rIns="640080" bIns="91440" anchor="ctr" anchorCtr="0">
            <a:normAutofit/>
          </a:bodyPr>
          <a:lstStyle>
            <a:lvl1pPr algn="l">
              <a:defRPr sz="4000" b="0">
                <a:solidFill>
                  <a:schemeClr val="bg2"/>
                </a:solidFill>
              </a:defRPr>
            </a:lvl1pPr>
          </a:lstStyle>
          <a:p>
            <a:r>
              <a:rPr lang="en-US"/>
              <a:t>Click to edit Master title style</a:t>
            </a:r>
            <a:endParaRPr lang="en-CA"/>
          </a:p>
        </p:txBody>
      </p:sp>
      <p:sp>
        <p:nvSpPr>
          <p:cNvPr id="3" name="Subtitle 2"/>
          <p:cNvSpPr>
            <a:spLocks noGrp="1"/>
          </p:cNvSpPr>
          <p:nvPr>
            <p:ph type="subTitle" idx="1"/>
          </p:nvPr>
        </p:nvSpPr>
        <p:spPr>
          <a:xfrm>
            <a:off x="-2" y="3508375"/>
            <a:ext cx="6400800" cy="1752600"/>
          </a:xfrm>
          <a:solidFill>
            <a:schemeClr val="bg2"/>
          </a:solidFill>
        </p:spPr>
        <p:txBody>
          <a:bodyPr lIns="640080" tIns="137160" rIns="640080" bIns="137160">
            <a:noAutofit/>
          </a:bodyPr>
          <a:lstStyle>
            <a:lvl1pPr marL="0" indent="0" algn="l">
              <a:buNone/>
              <a:defRPr sz="25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17" name="Date Placeholder 16"/>
          <p:cNvSpPr>
            <a:spLocks noGrp="1"/>
          </p:cNvSpPr>
          <p:nvPr>
            <p:ph type="dt" sz="half" idx="10"/>
          </p:nvPr>
        </p:nvSpPr>
        <p:spPr>
          <a:xfrm>
            <a:off x="590550" y="4759325"/>
            <a:ext cx="2457450" cy="365125"/>
          </a:xfrm>
          <a:prstGeom prst="rect">
            <a:avLst/>
          </a:prstGeom>
        </p:spPr>
        <p:txBody>
          <a:bodyPr/>
          <a:lstStyle>
            <a:lvl1pPr>
              <a:defRPr sz="1600" b="0">
                <a:solidFill>
                  <a:schemeClr val="bg1"/>
                </a:solidFill>
              </a:defRPr>
            </a:lvl1pPr>
          </a:lstStyle>
          <a:p>
            <a:endParaRPr lang="en-CA"/>
          </a:p>
        </p:txBody>
      </p:sp>
      <p:pic>
        <p:nvPicPr>
          <p:cNvPr id="9" name="Picture 2" descr="\\VAULT13\HOME13$\leeseo17\Settings.MDS\My 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3695" y="5683406"/>
            <a:ext cx="1997105" cy="89213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Picture Placeholder 4"/>
          <p:cNvSpPr>
            <a:spLocks noGrp="1"/>
          </p:cNvSpPr>
          <p:nvPr>
            <p:ph type="pic" sz="quarter" idx="11"/>
          </p:nvPr>
        </p:nvSpPr>
        <p:spPr>
          <a:xfrm>
            <a:off x="6400800" y="3505200"/>
            <a:ext cx="2743200" cy="1755648"/>
          </a:xfrm>
          <a:blipFill>
            <a:blip r:embed="rId3"/>
            <a:stretch>
              <a:fillRect/>
            </a:stretch>
          </a:blipFill>
        </p:spPr>
        <p:txBody>
          <a:bodyPr/>
          <a:lstStyle/>
          <a:p>
            <a:endParaRPr lang="en-CA"/>
          </a:p>
        </p:txBody>
      </p:sp>
    </p:spTree>
    <p:extLst>
      <p:ext uri="{BB962C8B-B14F-4D97-AF65-F5344CB8AC3E}">
        <p14:creationId xmlns:p14="http://schemas.microsoft.com/office/powerpoint/2010/main" val="79669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9" name="Text Placeholder 8"/>
          <p:cNvSpPr>
            <a:spLocks noGrp="1"/>
          </p:cNvSpPr>
          <p:nvPr>
            <p:ph type="body" sz="quarter" idx="12"/>
          </p:nvPr>
        </p:nvSpPr>
        <p:spPr>
          <a:xfrm>
            <a:off x="457200" y="1355725"/>
            <a:ext cx="8248650" cy="4235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7991634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133652"/>
            <a:ext cx="9144000" cy="724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Placeholder 1"/>
          <p:cNvSpPr>
            <a:spLocks noGrp="1"/>
          </p:cNvSpPr>
          <p:nvPr>
            <p:ph type="title"/>
          </p:nvPr>
        </p:nvSpPr>
        <p:spPr>
          <a:xfrm>
            <a:off x="457200" y="274638"/>
            <a:ext cx="8229600" cy="668337"/>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194742"/>
            <a:ext cx="8229600" cy="42249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3" descr="\\VAULT13\HOME13$\leeseo17\Settings.MDS\My Desktop\logo_w.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78595" y="6190803"/>
            <a:ext cx="1374005" cy="613784"/>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 name="Straight Connector 5"/>
          <p:cNvCxnSpPr/>
          <p:nvPr userDrawn="1"/>
        </p:nvCxnSpPr>
        <p:spPr>
          <a:xfrm>
            <a:off x="451556" y="931333"/>
            <a:ext cx="8692444" cy="0"/>
          </a:xfrm>
          <a:prstGeom prst="line">
            <a:avLst/>
          </a:prstGeom>
          <a:ln>
            <a:solidFill>
              <a:srgbClr val="DA002A"/>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5914800"/>
      </p:ext>
    </p:extLst>
  </p:cSld>
  <p:clrMap bg1="lt1" tx1="dk1" bg2="lt2" tx2="dk2" accent1="accent1" accent2="accent2" accent3="accent3" accent4="accent4" accent5="accent5" accent6="accent6" hlink="hlink" folHlink="folHlink"/>
  <p:sldLayoutIdLst>
    <p:sldLayoutId id="2147483658" r:id="rId1"/>
    <p:sldLayoutId id="2147483660" r:id="rId2"/>
    <p:sldLayoutId id="2147483659" r:id="rId3"/>
  </p:sldLayoutIdLst>
  <p:hf sldNum="0" hdr="0" dt="0"/>
  <p:txStyles>
    <p:titleStyle>
      <a:lvl1pPr algn="l" defTabSz="914400" rtl="0" eaLnBrk="1" latinLnBrk="0" hangingPunct="1">
        <a:spcBef>
          <a:spcPct val="0"/>
        </a:spcBef>
        <a:buNone/>
        <a:defRPr sz="3800" b="1" kern="1200">
          <a:solidFill>
            <a:schemeClr val="bg2"/>
          </a:solidFill>
          <a:latin typeface="+mn-lt"/>
          <a:ea typeface="+mj-ea"/>
          <a:cs typeface="Gentium"/>
        </a:defRPr>
      </a:lvl1pPr>
    </p:titleStyle>
    <p:bodyStyle>
      <a:lvl1pPr marL="342900" indent="-342900" algn="l" defTabSz="914400" rtl="0" eaLnBrk="1" latinLnBrk="0" hangingPunct="1">
        <a:spcBef>
          <a:spcPts val="1200"/>
        </a:spcBef>
        <a:spcAft>
          <a:spcPts val="0"/>
        </a:spcAft>
        <a:buFont typeface="Wingdings" pitchFamily="2" charset="2"/>
        <a:buChar char="§"/>
        <a:defRPr sz="3000" kern="1200">
          <a:solidFill>
            <a:schemeClr val="bg2"/>
          </a:solidFill>
          <a:latin typeface="+mn-lt"/>
          <a:ea typeface="+mn-ea"/>
          <a:cs typeface="Gentium"/>
        </a:defRPr>
      </a:lvl1pPr>
      <a:lvl2pPr marL="742950" indent="-285750" algn="l" defTabSz="914400" rtl="0" eaLnBrk="1" latinLnBrk="0" hangingPunct="1">
        <a:spcBef>
          <a:spcPts val="800"/>
        </a:spcBef>
        <a:buFont typeface="Arial"/>
        <a:buChar char="•"/>
        <a:defRPr sz="2800" kern="1200">
          <a:solidFill>
            <a:schemeClr val="accent4"/>
          </a:solidFill>
          <a:latin typeface="+mn-lt"/>
          <a:ea typeface="+mn-ea"/>
          <a:cs typeface="Gentium"/>
        </a:defRPr>
      </a:lvl2pPr>
      <a:lvl3pPr marL="1143000" indent="-228600" algn="l" defTabSz="914400" rtl="0" eaLnBrk="1" latinLnBrk="0" hangingPunct="1">
        <a:spcBef>
          <a:spcPts val="800"/>
        </a:spcBef>
        <a:buFont typeface="Arial"/>
        <a:buChar char="•"/>
        <a:defRPr sz="2400" kern="1200">
          <a:solidFill>
            <a:schemeClr val="accent4"/>
          </a:solidFill>
          <a:latin typeface="+mn-lt"/>
          <a:ea typeface="+mn-ea"/>
          <a:cs typeface="Gentium"/>
        </a:defRPr>
      </a:lvl3pPr>
      <a:lvl4pPr marL="1600200" indent="-228600" algn="l" defTabSz="914400" rtl="0" eaLnBrk="1" latinLnBrk="0" hangingPunct="1">
        <a:spcBef>
          <a:spcPts val="800"/>
        </a:spcBef>
        <a:buFont typeface="Arial"/>
        <a:buChar char="•"/>
        <a:defRPr sz="2000" kern="1200">
          <a:solidFill>
            <a:schemeClr val="accent4"/>
          </a:solidFill>
          <a:latin typeface="+mn-lt"/>
          <a:ea typeface="+mn-ea"/>
          <a:cs typeface="Gentium"/>
        </a:defRPr>
      </a:lvl4pPr>
      <a:lvl5pPr marL="2057400" indent="-228600" algn="l" defTabSz="914400" rtl="0" eaLnBrk="1" latinLnBrk="0" hangingPunct="1">
        <a:spcBef>
          <a:spcPts val="800"/>
        </a:spcBef>
        <a:buFont typeface="Arial"/>
        <a:buChar char="•"/>
        <a:defRPr sz="2000" kern="1200">
          <a:solidFill>
            <a:schemeClr val="accent4"/>
          </a:solidFill>
          <a:latin typeface="+mn-lt"/>
          <a:ea typeface="+mn-ea"/>
          <a:cs typeface="Gentium"/>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it.ly/oisetdsbday4attendanc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colab.research.google.com/"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colab.research.google.com/drive/1O70USEiwymKrKa2QIkjEQ5F193U26MPO?usp=sharing"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hyperlink" Target="https://www.geeksforgeeks.org/matplotlib-tutorial/?ref=shm" TargetMode="Externa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tvolearn.com/products/mth1w-mathematics" TargetMode="Externa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s://forms.gle/fPPc2fEPWFZNpvtP7" TargetMode="Externa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horturl.at/bmFU2"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 y="660400"/>
            <a:ext cx="9525000" cy="2308225"/>
          </a:xfrm>
        </p:spPr>
        <p:txBody>
          <a:bodyPr>
            <a:normAutofit/>
          </a:bodyPr>
          <a:lstStyle/>
          <a:p>
            <a:pPr algn="ctr"/>
            <a:r>
              <a:rPr lang="en-CA" sz="3600">
                <a:latin typeface="+mn-lt"/>
              </a:rPr>
              <a:t>Grade 9 Mathematics Research Project</a:t>
            </a:r>
            <a:br>
              <a:rPr lang="en-CA" sz="3600">
                <a:latin typeface="+mn-lt"/>
              </a:rPr>
            </a:br>
            <a:r>
              <a:rPr lang="en-CA" sz="3600">
                <a:latin typeface="+mn-lt"/>
              </a:rPr>
              <a:t>TDSB/OISE</a:t>
            </a:r>
          </a:p>
        </p:txBody>
      </p:sp>
      <p:sp>
        <p:nvSpPr>
          <p:cNvPr id="3" name="Subtitle 2"/>
          <p:cNvSpPr>
            <a:spLocks noGrp="1"/>
          </p:cNvSpPr>
          <p:nvPr>
            <p:ph type="subTitle" idx="1"/>
          </p:nvPr>
        </p:nvSpPr>
        <p:spPr>
          <a:xfrm>
            <a:off x="-2" y="3352800"/>
            <a:ext cx="6616702" cy="2022764"/>
          </a:xfrm>
        </p:spPr>
        <p:txBody>
          <a:bodyPr vert="horz" lIns="457200" tIns="228600" rIns="640080" bIns="137160" rtlCol="0" anchor="t">
            <a:noAutofit/>
          </a:bodyPr>
          <a:lstStyle/>
          <a:p>
            <a:r>
              <a:rPr lang="en-CA" sz="3200" i="1" dirty="0">
                <a:cs typeface="Stone Humanist ITC Medium"/>
              </a:rPr>
              <a:t>Coding Workshop 4</a:t>
            </a:r>
          </a:p>
          <a:p>
            <a:r>
              <a:rPr lang="en-CA" sz="3200" i="1" dirty="0">
                <a:cs typeface="Stone Humanist ITC Medium"/>
              </a:rPr>
              <a:t>Please sign in: </a:t>
            </a:r>
            <a:endParaRPr lang="en-CA" sz="3200" i="1" dirty="0">
              <a:solidFill>
                <a:schemeClr val="accent6"/>
              </a:solidFill>
              <a:ea typeface="+mn-lt"/>
              <a:cs typeface="+mn-lt"/>
            </a:endParaRPr>
          </a:p>
          <a:p>
            <a:r>
              <a:rPr lang="en-CA" sz="3200" dirty="0">
                <a:solidFill>
                  <a:schemeClr val="accent6"/>
                </a:solidFill>
                <a:ea typeface="+mn-lt"/>
                <a:cs typeface="+mn-lt"/>
                <a:hlinkClick r:id="rId3">
                  <a:extLst>
                    <a:ext uri="{A12FA001-AC4F-418D-AE19-62706E023703}">
                      <ahyp:hlinkClr xmlns:ahyp="http://schemas.microsoft.com/office/drawing/2018/hyperlinkcolor" val="tx"/>
                    </a:ext>
                  </a:extLst>
                </a:hlinkClick>
              </a:rPr>
              <a:t>bit.ly/oisetdsbday4attendance</a:t>
            </a:r>
            <a:endParaRPr lang="en-CA">
              <a:solidFill>
                <a:schemeClr val="accent6"/>
              </a:solidFill>
            </a:endParaRPr>
          </a:p>
        </p:txBody>
      </p:sp>
      <p:pic>
        <p:nvPicPr>
          <p:cNvPr id="1030" name="Picture 6" descr="CSTDMA :: How To Apply :: Master of Teaching, CTL, Ontario Institute for  Studies in Education of the University of Toronto">
            <a:extLst>
              <a:ext uri="{FF2B5EF4-FFF2-40B4-BE49-F238E27FC236}">
                <a16:creationId xmlns:a16="http://schemas.microsoft.com/office/drawing/2014/main" id="{C752E8D7-4BE0-DD49-812B-ACAC94E7FC0E}"/>
              </a:ext>
            </a:extLst>
          </p:cNvPr>
          <p:cNvPicPr>
            <a:picLocks noGrp="1" noChangeAspect="1" noChangeArrowheads="1"/>
          </p:cNvPicPr>
          <p:nvPr>
            <p:ph type="pic" sz="quarter" idx="11"/>
          </p:nvPr>
        </p:nvPicPr>
        <p:blipFill>
          <a:blip r:embed="rId4">
            <a:extLst>
              <a:ext uri="{28A0092B-C50C-407E-A947-70E740481C1C}">
                <a14:useLocalDpi xmlns:a14="http://schemas.microsoft.com/office/drawing/2010/main" val="0"/>
              </a:ext>
            </a:extLst>
          </a:blip>
          <a:srcRect t="1997" b="1997"/>
          <a:stretch>
            <a:fillRect/>
          </a:stretch>
        </p:blipFill>
        <p:spPr bwMode="auto">
          <a:xfrm>
            <a:off x="6400800" y="3352673"/>
            <a:ext cx="2743200" cy="2022764"/>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3" descr="A qr code on a white background&#10;&#10;Description automatically generated">
            <a:extLst>
              <a:ext uri="{FF2B5EF4-FFF2-40B4-BE49-F238E27FC236}">
                <a16:creationId xmlns:a16="http://schemas.microsoft.com/office/drawing/2014/main" id="{C62C5F00-1F39-CBF4-0672-3DBBE4A04AFB}"/>
              </a:ext>
            </a:extLst>
          </p:cNvPr>
          <p:cNvPicPr>
            <a:picLocks noChangeAspect="1"/>
          </p:cNvPicPr>
          <p:nvPr/>
        </p:nvPicPr>
        <p:blipFill>
          <a:blip r:embed="rId5"/>
          <a:stretch>
            <a:fillRect/>
          </a:stretch>
        </p:blipFill>
        <p:spPr>
          <a:xfrm>
            <a:off x="5900404" y="2792056"/>
            <a:ext cx="3242158" cy="3137671"/>
          </a:xfrm>
          <a:prstGeom prst="rect">
            <a:avLst/>
          </a:prstGeom>
        </p:spPr>
      </p:pic>
    </p:spTree>
    <p:extLst>
      <p:ext uri="{BB962C8B-B14F-4D97-AF65-F5344CB8AC3E}">
        <p14:creationId xmlns:p14="http://schemas.microsoft.com/office/powerpoint/2010/main" val="9287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0;p14">
            <a:extLst>
              <a:ext uri="{FF2B5EF4-FFF2-40B4-BE49-F238E27FC236}">
                <a16:creationId xmlns:a16="http://schemas.microsoft.com/office/drawing/2014/main" id="{77E46E52-6F1D-64A2-F31C-198405908615}"/>
              </a:ext>
            </a:extLst>
          </p:cNvPr>
          <p:cNvSpPr txBox="1">
            <a:spLocks noGrp="1"/>
          </p:cNvSpPr>
          <p:nvPr>
            <p:ph type="title"/>
          </p:nvPr>
        </p:nvSpPr>
        <p:spPr>
          <a:prstGeom prst="rect">
            <a:avLst/>
          </a:prstGeom>
        </p:spPr>
        <p:txBody>
          <a:bodyPr spcFirstLastPara="1" wrap="square" lIns="90000" tIns="91425" rIns="91425" bIns="91425" anchor="t" anchorCtr="0">
            <a:noAutofit/>
          </a:bodyPr>
          <a:lstStyle/>
          <a:p>
            <a:pPr marL="0" lvl="0" indent="0" algn="l" rtl="0">
              <a:spcBef>
                <a:spcPts val="0"/>
              </a:spcBef>
              <a:spcAft>
                <a:spcPts val="0"/>
              </a:spcAft>
              <a:buNone/>
            </a:pPr>
            <a:r>
              <a:rPr lang="en-GB">
                <a:solidFill>
                  <a:srgbClr val="002A5F"/>
                </a:solidFill>
              </a:rPr>
              <a:t>Land Acknowledgement</a:t>
            </a:r>
            <a:endParaRPr>
              <a:solidFill>
                <a:srgbClr val="002A5F"/>
              </a:solidFill>
            </a:endParaRPr>
          </a:p>
        </p:txBody>
      </p:sp>
      <p:sp>
        <p:nvSpPr>
          <p:cNvPr id="5" name="Google Shape;71;p14">
            <a:extLst>
              <a:ext uri="{FF2B5EF4-FFF2-40B4-BE49-F238E27FC236}">
                <a16:creationId xmlns:a16="http://schemas.microsoft.com/office/drawing/2014/main" id="{491BC8F2-311B-0F66-EF36-D3C01ECC9C63}"/>
              </a:ext>
            </a:extLst>
          </p:cNvPr>
          <p:cNvSpPr txBox="1">
            <a:spLocks noGrp="1"/>
          </p:cNvSpPr>
          <p:nvPr>
            <p:ph type="body" sz="quarter" idx="12"/>
          </p:nvPr>
        </p:nvSpPr>
        <p:spPr>
          <a:xfrm>
            <a:off x="925619" y="1379427"/>
            <a:ext cx="7176390" cy="4319623"/>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en-US" sz="2400" b="0" i="0" u="none" strike="noStrike">
                <a:solidFill>
                  <a:srgbClr val="002A5C"/>
                </a:solidFill>
                <a:effectLst/>
                <a:latin typeface="Arial" panose="020B0604020202020204" pitchFamily="34" charset="0"/>
              </a:rPr>
              <a:t>We acknowledge the land we work on at the University of Toronto; and remember that, for  thousands of years, it has been the traditional land of the Huron-Wendat, the Seneca, and the  </a:t>
            </a:r>
            <a:r>
              <a:rPr lang="en-US" sz="2400" b="0" i="0" u="none" strike="noStrike" err="1">
                <a:solidFill>
                  <a:srgbClr val="002A5C"/>
                </a:solidFill>
                <a:effectLst/>
                <a:latin typeface="Arial" panose="020B0604020202020204" pitchFamily="34" charset="0"/>
              </a:rPr>
              <a:t>Mississaugas</a:t>
            </a:r>
            <a:r>
              <a:rPr lang="en-US" sz="2400" b="0" i="0" u="none" strike="noStrike">
                <a:solidFill>
                  <a:srgbClr val="002A5C"/>
                </a:solidFill>
                <a:effectLst/>
                <a:latin typeface="Arial" panose="020B0604020202020204" pitchFamily="34" charset="0"/>
              </a:rPr>
              <a:t> of the Credit. Today, this meeting place is still the home to many Indigenous people from across Turtle Island and we are grateful to have the opportunity to work on this land.</a:t>
            </a:r>
            <a:endParaRPr sz="2400">
              <a:latin typeface="Arial"/>
              <a:ea typeface="Arial"/>
              <a:cs typeface="Arial"/>
              <a:sym typeface="Arial"/>
            </a:endParaRPr>
          </a:p>
        </p:txBody>
      </p:sp>
    </p:spTree>
    <p:extLst>
      <p:ext uri="{BB962C8B-B14F-4D97-AF65-F5344CB8AC3E}">
        <p14:creationId xmlns:p14="http://schemas.microsoft.com/office/powerpoint/2010/main" val="818012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2F2B3-932B-9A10-BCD6-4F1E51C0EFE6}"/>
              </a:ext>
            </a:extLst>
          </p:cNvPr>
          <p:cNvSpPr>
            <a:spLocks noGrp="1"/>
          </p:cNvSpPr>
          <p:nvPr>
            <p:ph type="title"/>
          </p:nvPr>
        </p:nvSpPr>
        <p:spPr/>
        <p:txBody>
          <a:bodyPr>
            <a:normAutofit fontScale="90000"/>
          </a:bodyPr>
          <a:lstStyle/>
          <a:p>
            <a:r>
              <a:rPr lang="en-US"/>
              <a:t>Agenda</a:t>
            </a:r>
          </a:p>
        </p:txBody>
      </p:sp>
      <p:sp>
        <p:nvSpPr>
          <p:cNvPr id="3" name="Text Placeholder 2">
            <a:extLst>
              <a:ext uri="{FF2B5EF4-FFF2-40B4-BE49-F238E27FC236}">
                <a16:creationId xmlns:a16="http://schemas.microsoft.com/office/drawing/2014/main" id="{97E44E6A-5F00-C3BD-A3E1-1C3D45441ED1}"/>
              </a:ext>
            </a:extLst>
          </p:cNvPr>
          <p:cNvSpPr>
            <a:spLocks noGrp="1"/>
          </p:cNvSpPr>
          <p:nvPr>
            <p:ph type="body" sz="quarter" idx="12"/>
          </p:nvPr>
        </p:nvSpPr>
        <p:spPr>
          <a:xfrm>
            <a:off x="457199" y="1050039"/>
            <a:ext cx="8571187" cy="5059473"/>
          </a:xfrm>
        </p:spPr>
        <p:txBody>
          <a:bodyPr vert="horz" lIns="91440" tIns="45720" rIns="91440" bIns="45720" rtlCol="0" anchor="t">
            <a:normAutofit fontScale="92500" lnSpcReduction="20000"/>
          </a:bodyPr>
          <a:lstStyle/>
          <a:p>
            <a:r>
              <a:rPr lang="en-US" dirty="0"/>
              <a:t>Welcome </a:t>
            </a:r>
          </a:p>
          <a:p>
            <a:r>
              <a:rPr lang="en-US" dirty="0"/>
              <a:t>Coding Review from Last Session</a:t>
            </a:r>
          </a:p>
          <a:p>
            <a:r>
              <a:rPr lang="en-US" dirty="0"/>
              <a:t>Debugging Practice</a:t>
            </a:r>
          </a:p>
          <a:p>
            <a:r>
              <a:rPr lang="en-US" dirty="0"/>
              <a:t>Introducing Lists</a:t>
            </a:r>
          </a:p>
          <a:p>
            <a:r>
              <a:rPr lang="en-US" dirty="0"/>
              <a:t>Planning Session</a:t>
            </a:r>
          </a:p>
          <a:p>
            <a:r>
              <a:rPr lang="en-US" dirty="0"/>
              <a:t>Sharing Examples [TDSB Teachers]</a:t>
            </a:r>
          </a:p>
          <a:p>
            <a:r>
              <a:rPr lang="en-US" dirty="0"/>
              <a:t>Graphing in Python</a:t>
            </a:r>
          </a:p>
          <a:p>
            <a:r>
              <a:rPr lang="en-US" dirty="0"/>
              <a:t>Coding Practice</a:t>
            </a:r>
          </a:p>
          <a:p>
            <a:r>
              <a:rPr lang="en-US" dirty="0"/>
              <a:t>Focus Group Conversations</a:t>
            </a:r>
          </a:p>
          <a:p>
            <a:r>
              <a:rPr lang="en-US" dirty="0"/>
              <a:t>Concluding Remarks</a:t>
            </a:r>
          </a:p>
        </p:txBody>
      </p:sp>
    </p:spTree>
    <p:extLst>
      <p:ext uri="{BB962C8B-B14F-4D97-AF65-F5344CB8AC3E}">
        <p14:creationId xmlns:p14="http://schemas.microsoft.com/office/powerpoint/2010/main" val="2406467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6119-E71B-022C-AD7D-2A8AB41A12A0}"/>
              </a:ext>
            </a:extLst>
          </p:cNvPr>
          <p:cNvSpPr>
            <a:spLocks noGrp="1"/>
          </p:cNvSpPr>
          <p:nvPr>
            <p:ph type="ctrTitle"/>
          </p:nvPr>
        </p:nvSpPr>
        <p:spPr/>
        <p:txBody>
          <a:bodyPr/>
          <a:lstStyle/>
          <a:p>
            <a:r>
              <a:rPr lang="en-US" dirty="0"/>
              <a:t>Coding Review from Session #3</a:t>
            </a:r>
          </a:p>
        </p:txBody>
      </p:sp>
      <p:sp>
        <p:nvSpPr>
          <p:cNvPr id="3" name="Subtitle 2">
            <a:extLst>
              <a:ext uri="{FF2B5EF4-FFF2-40B4-BE49-F238E27FC236}">
                <a16:creationId xmlns:a16="http://schemas.microsoft.com/office/drawing/2014/main" id="{1D76C2EA-BD22-7014-41EA-543CC7BD8506}"/>
              </a:ext>
            </a:extLst>
          </p:cNvPr>
          <p:cNvSpPr>
            <a:spLocks noGrp="1"/>
          </p:cNvSpPr>
          <p:nvPr>
            <p:ph type="subTitle" idx="1"/>
          </p:nvPr>
        </p:nvSpPr>
        <p:spPr/>
        <p:txBody>
          <a:bodyPr/>
          <a:lstStyle/>
          <a:p>
            <a:r>
              <a:rPr lang="en-US"/>
              <a:t> </a:t>
            </a:r>
          </a:p>
        </p:txBody>
      </p:sp>
      <p:pic>
        <p:nvPicPr>
          <p:cNvPr id="8" name="Picture Placeholder 7">
            <a:extLst>
              <a:ext uri="{FF2B5EF4-FFF2-40B4-BE49-F238E27FC236}">
                <a16:creationId xmlns:a16="http://schemas.microsoft.com/office/drawing/2014/main" id="{FE4BD566-BA0D-14A5-E75F-22B2B2F68F4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5878" b="25878"/>
          <a:stretch>
            <a:fillRect/>
          </a:stretch>
        </p:blipFill>
        <p:spPr/>
      </p:pic>
    </p:spTree>
    <p:extLst>
      <p:ext uri="{BB962C8B-B14F-4D97-AF65-F5344CB8AC3E}">
        <p14:creationId xmlns:p14="http://schemas.microsoft.com/office/powerpoint/2010/main" val="3252755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5F941-5F38-9713-3013-01E8F49599E3}"/>
              </a:ext>
            </a:extLst>
          </p:cNvPr>
          <p:cNvSpPr>
            <a:spLocks noGrp="1"/>
          </p:cNvSpPr>
          <p:nvPr>
            <p:ph type="title"/>
          </p:nvPr>
        </p:nvSpPr>
        <p:spPr/>
        <p:txBody>
          <a:bodyPr>
            <a:normAutofit fontScale="90000"/>
          </a:bodyPr>
          <a:lstStyle/>
          <a:p>
            <a:r>
              <a:rPr lang="en-US"/>
              <a:t>Google </a:t>
            </a:r>
            <a:r>
              <a:rPr lang="en-US" err="1"/>
              <a:t>Colab</a:t>
            </a:r>
          </a:p>
        </p:txBody>
      </p:sp>
      <p:sp>
        <p:nvSpPr>
          <p:cNvPr id="3" name="Text Placeholder 2">
            <a:extLst>
              <a:ext uri="{FF2B5EF4-FFF2-40B4-BE49-F238E27FC236}">
                <a16:creationId xmlns:a16="http://schemas.microsoft.com/office/drawing/2014/main" id="{09CFDE54-5B5A-3F95-747C-3D397CEA6FE8}"/>
              </a:ext>
            </a:extLst>
          </p:cNvPr>
          <p:cNvSpPr>
            <a:spLocks noGrp="1"/>
          </p:cNvSpPr>
          <p:nvPr>
            <p:ph type="body" sz="quarter" idx="12"/>
          </p:nvPr>
        </p:nvSpPr>
        <p:spPr/>
        <p:txBody>
          <a:bodyPr vert="horz" lIns="91440" tIns="45720" rIns="91440" bIns="45720" rtlCol="0" anchor="t">
            <a:normAutofit/>
          </a:bodyPr>
          <a:lstStyle/>
          <a:p>
            <a:pPr marL="0" indent="0">
              <a:buNone/>
            </a:pPr>
            <a:r>
              <a:rPr lang="en-US" sz="2000" dirty="0">
                <a:solidFill>
                  <a:srgbClr val="7F94AD"/>
                </a:solidFill>
                <a:cs typeface="Arial"/>
              </a:rPr>
              <a:t>Login to Google Colaboratory:</a:t>
            </a:r>
            <a:endParaRPr lang="en-US" dirty="0">
              <a:solidFill>
                <a:srgbClr val="002A5C"/>
              </a:solidFill>
              <a:cs typeface="Arial"/>
            </a:endParaRPr>
          </a:p>
          <a:p>
            <a:pPr marL="457200" lvl="1" indent="0">
              <a:buNone/>
            </a:pPr>
            <a:r>
              <a:rPr lang="en-US" sz="6000" dirty="0">
                <a:solidFill>
                  <a:srgbClr val="333366"/>
                </a:solidFill>
                <a:cs typeface="Arial"/>
                <a:hlinkClick r:id="rId2"/>
              </a:rPr>
              <a:t>https://colab.research.google.com/</a:t>
            </a:r>
            <a:endParaRPr lang="en-US" dirty="0"/>
          </a:p>
        </p:txBody>
      </p:sp>
    </p:spTree>
    <p:extLst>
      <p:ext uri="{BB962C8B-B14F-4D97-AF65-F5344CB8AC3E}">
        <p14:creationId xmlns:p14="http://schemas.microsoft.com/office/powerpoint/2010/main" val="719876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4C73-A851-D1FB-E74B-E885BE954305}"/>
              </a:ext>
            </a:extLst>
          </p:cNvPr>
          <p:cNvSpPr>
            <a:spLocks noGrp="1"/>
          </p:cNvSpPr>
          <p:nvPr>
            <p:ph type="title"/>
          </p:nvPr>
        </p:nvSpPr>
        <p:spPr>
          <a:xfrm>
            <a:off x="414300" y="286895"/>
            <a:ext cx="8732152" cy="668337"/>
          </a:xfrm>
        </p:spPr>
        <p:txBody>
          <a:bodyPr>
            <a:normAutofit fontScale="90000"/>
          </a:bodyPr>
          <a:lstStyle/>
          <a:p>
            <a:r>
              <a:rPr lang="en-US" dirty="0"/>
              <a:t>Problem 1</a:t>
            </a:r>
          </a:p>
        </p:txBody>
      </p:sp>
      <p:sp>
        <p:nvSpPr>
          <p:cNvPr id="3" name="Text Placeholder 2">
            <a:extLst>
              <a:ext uri="{FF2B5EF4-FFF2-40B4-BE49-F238E27FC236}">
                <a16:creationId xmlns:a16="http://schemas.microsoft.com/office/drawing/2014/main" id="{FC7D4066-8334-D941-9896-DC2F759DCEEE}"/>
              </a:ext>
            </a:extLst>
          </p:cNvPr>
          <p:cNvSpPr>
            <a:spLocks noGrp="1"/>
          </p:cNvSpPr>
          <p:nvPr>
            <p:ph type="body" sz="quarter" idx="12"/>
          </p:nvPr>
        </p:nvSpPr>
        <p:spPr/>
        <p:txBody>
          <a:bodyPr vert="horz" lIns="91440" tIns="45720" rIns="91440" bIns="45720" rtlCol="0" anchor="t">
            <a:normAutofit/>
          </a:bodyPr>
          <a:lstStyle/>
          <a:p>
            <a:pPr marL="0" indent="0">
              <a:buNone/>
            </a:pPr>
            <a:r>
              <a:rPr lang="en-US" sz="4000" dirty="0"/>
              <a:t>Create a program that calculates the perimeter of an octagon. </a:t>
            </a:r>
            <a:endParaRPr lang="en-US"/>
          </a:p>
        </p:txBody>
      </p:sp>
    </p:spTree>
    <p:extLst>
      <p:ext uri="{BB962C8B-B14F-4D97-AF65-F5344CB8AC3E}">
        <p14:creationId xmlns:p14="http://schemas.microsoft.com/office/powerpoint/2010/main" val="2918665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4C73-A851-D1FB-E74B-E885BE954305}"/>
              </a:ext>
            </a:extLst>
          </p:cNvPr>
          <p:cNvSpPr>
            <a:spLocks noGrp="1"/>
          </p:cNvSpPr>
          <p:nvPr>
            <p:ph type="title"/>
          </p:nvPr>
        </p:nvSpPr>
        <p:spPr>
          <a:xfrm>
            <a:off x="414300" y="286895"/>
            <a:ext cx="8732152" cy="668337"/>
          </a:xfrm>
        </p:spPr>
        <p:txBody>
          <a:bodyPr>
            <a:normAutofit fontScale="90000"/>
          </a:bodyPr>
          <a:lstStyle/>
          <a:p>
            <a:r>
              <a:rPr lang="en-US"/>
              <a:t>Problem 1: Perimeter of an Octagon</a:t>
            </a:r>
          </a:p>
        </p:txBody>
      </p:sp>
      <p:sp>
        <p:nvSpPr>
          <p:cNvPr id="3" name="Text Placeholder 2">
            <a:extLst>
              <a:ext uri="{FF2B5EF4-FFF2-40B4-BE49-F238E27FC236}">
                <a16:creationId xmlns:a16="http://schemas.microsoft.com/office/drawing/2014/main" id="{FC7D4066-8334-D941-9896-DC2F759DCEEE}"/>
              </a:ext>
            </a:extLst>
          </p:cNvPr>
          <p:cNvSpPr>
            <a:spLocks noGrp="1"/>
          </p:cNvSpPr>
          <p:nvPr>
            <p:ph type="body" sz="quarter" idx="12"/>
          </p:nvPr>
        </p:nvSpPr>
        <p:spPr/>
        <p:txBody>
          <a:bodyPr vert="horz" lIns="91440" tIns="45720" rIns="91440" bIns="45720" rtlCol="0" anchor="t">
            <a:normAutofit/>
          </a:bodyPr>
          <a:lstStyle/>
          <a:p>
            <a:endParaRPr lang="en-US"/>
          </a:p>
        </p:txBody>
      </p:sp>
      <p:pic>
        <p:nvPicPr>
          <p:cNvPr id="5" name="Picture 4" descr="A screenshot of a computer&#10;&#10;Description automatically generated">
            <a:extLst>
              <a:ext uri="{FF2B5EF4-FFF2-40B4-BE49-F238E27FC236}">
                <a16:creationId xmlns:a16="http://schemas.microsoft.com/office/drawing/2014/main" id="{CD6FD2EB-C03D-CBC1-5B90-A33DED52ACB8}"/>
              </a:ext>
            </a:extLst>
          </p:cNvPr>
          <p:cNvPicPr>
            <a:picLocks noChangeAspect="1"/>
          </p:cNvPicPr>
          <p:nvPr/>
        </p:nvPicPr>
        <p:blipFill>
          <a:blip r:embed="rId3"/>
          <a:stretch>
            <a:fillRect/>
          </a:stretch>
        </p:blipFill>
        <p:spPr>
          <a:xfrm>
            <a:off x="517100" y="1210703"/>
            <a:ext cx="7950879" cy="4289897"/>
          </a:xfrm>
          <a:prstGeom prst="rect">
            <a:avLst/>
          </a:prstGeom>
        </p:spPr>
      </p:pic>
    </p:spTree>
    <p:extLst>
      <p:ext uri="{BB962C8B-B14F-4D97-AF65-F5344CB8AC3E}">
        <p14:creationId xmlns:p14="http://schemas.microsoft.com/office/powerpoint/2010/main" val="1833858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4C73-A851-D1FB-E74B-E885BE954305}"/>
              </a:ext>
            </a:extLst>
          </p:cNvPr>
          <p:cNvSpPr>
            <a:spLocks noGrp="1"/>
          </p:cNvSpPr>
          <p:nvPr>
            <p:ph type="title"/>
          </p:nvPr>
        </p:nvSpPr>
        <p:spPr>
          <a:xfrm>
            <a:off x="414300" y="286895"/>
            <a:ext cx="8732152" cy="668337"/>
          </a:xfrm>
        </p:spPr>
        <p:txBody>
          <a:bodyPr>
            <a:normAutofit fontScale="90000"/>
          </a:bodyPr>
          <a:lstStyle/>
          <a:p>
            <a:r>
              <a:rPr lang="en-US" dirty="0"/>
              <a:t>Problem 2</a:t>
            </a:r>
          </a:p>
        </p:txBody>
      </p:sp>
      <p:sp>
        <p:nvSpPr>
          <p:cNvPr id="3" name="Text Placeholder 2">
            <a:extLst>
              <a:ext uri="{FF2B5EF4-FFF2-40B4-BE49-F238E27FC236}">
                <a16:creationId xmlns:a16="http://schemas.microsoft.com/office/drawing/2014/main" id="{FC7D4066-8334-D941-9896-DC2F759DCEEE}"/>
              </a:ext>
            </a:extLst>
          </p:cNvPr>
          <p:cNvSpPr>
            <a:spLocks noGrp="1"/>
          </p:cNvSpPr>
          <p:nvPr>
            <p:ph type="body" sz="quarter" idx="12"/>
          </p:nvPr>
        </p:nvSpPr>
        <p:spPr/>
        <p:txBody>
          <a:bodyPr vert="horz" lIns="91440" tIns="45720" rIns="91440" bIns="45720" rtlCol="0" anchor="t">
            <a:normAutofit/>
          </a:bodyPr>
          <a:lstStyle/>
          <a:p>
            <a:pPr marL="0" indent="0">
              <a:buNone/>
            </a:pPr>
            <a:r>
              <a:rPr lang="en-US" sz="4000" dirty="0"/>
              <a:t>Create a program that calculates the area of a trapezoid. </a:t>
            </a:r>
            <a:endParaRPr lang="en-US"/>
          </a:p>
        </p:txBody>
      </p:sp>
    </p:spTree>
    <p:extLst>
      <p:ext uri="{BB962C8B-B14F-4D97-AF65-F5344CB8AC3E}">
        <p14:creationId xmlns:p14="http://schemas.microsoft.com/office/powerpoint/2010/main" val="4007812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8BC99-6677-998F-78C1-057753A58FE4}"/>
              </a:ext>
            </a:extLst>
          </p:cNvPr>
          <p:cNvSpPr>
            <a:spLocks noGrp="1"/>
          </p:cNvSpPr>
          <p:nvPr>
            <p:ph type="title"/>
          </p:nvPr>
        </p:nvSpPr>
        <p:spPr/>
        <p:txBody>
          <a:bodyPr>
            <a:normAutofit fontScale="90000"/>
          </a:bodyPr>
          <a:lstStyle/>
          <a:p>
            <a:r>
              <a:rPr lang="en-US"/>
              <a:t>Problem 2: Area of a Trapezoid</a:t>
            </a:r>
          </a:p>
        </p:txBody>
      </p:sp>
      <p:sp>
        <p:nvSpPr>
          <p:cNvPr id="3" name="Text Placeholder 2">
            <a:extLst>
              <a:ext uri="{FF2B5EF4-FFF2-40B4-BE49-F238E27FC236}">
                <a16:creationId xmlns:a16="http://schemas.microsoft.com/office/drawing/2014/main" id="{D500D3A7-3BE0-A942-C3EA-27DE60B31282}"/>
              </a:ext>
            </a:extLst>
          </p:cNvPr>
          <p:cNvSpPr>
            <a:spLocks noGrp="1"/>
          </p:cNvSpPr>
          <p:nvPr>
            <p:ph type="body" sz="quarter" idx="12"/>
          </p:nvPr>
        </p:nvSpPr>
        <p:spPr/>
        <p:txBody>
          <a:bodyPr vert="horz" lIns="91440" tIns="45720" rIns="91440" bIns="45720" rtlCol="0" anchor="t">
            <a:normAutofit/>
          </a:bodyPr>
          <a:lstStyle/>
          <a:p>
            <a:pPr marL="0" indent="0">
              <a:buNone/>
            </a:pPr>
            <a:endParaRPr lang="en-US"/>
          </a:p>
        </p:txBody>
      </p:sp>
      <p:pic>
        <p:nvPicPr>
          <p:cNvPr id="4" name="Picture 3" descr="A screenshot of a computer code&#10;&#10;Description automatically generated">
            <a:extLst>
              <a:ext uri="{FF2B5EF4-FFF2-40B4-BE49-F238E27FC236}">
                <a16:creationId xmlns:a16="http://schemas.microsoft.com/office/drawing/2014/main" id="{F0120952-9ABA-EFD7-21F2-11850229EEA9}"/>
              </a:ext>
            </a:extLst>
          </p:cNvPr>
          <p:cNvPicPr>
            <a:picLocks noChangeAspect="1"/>
          </p:cNvPicPr>
          <p:nvPr/>
        </p:nvPicPr>
        <p:blipFill>
          <a:blip r:embed="rId3"/>
          <a:stretch>
            <a:fillRect/>
          </a:stretch>
        </p:blipFill>
        <p:spPr>
          <a:xfrm>
            <a:off x="578224" y="1197906"/>
            <a:ext cx="7987552" cy="4633332"/>
          </a:xfrm>
          <a:prstGeom prst="rect">
            <a:avLst/>
          </a:prstGeom>
        </p:spPr>
      </p:pic>
    </p:spTree>
    <p:extLst>
      <p:ext uri="{BB962C8B-B14F-4D97-AF65-F5344CB8AC3E}">
        <p14:creationId xmlns:p14="http://schemas.microsoft.com/office/powerpoint/2010/main" val="796727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4C73-A851-D1FB-E74B-E885BE954305}"/>
              </a:ext>
            </a:extLst>
          </p:cNvPr>
          <p:cNvSpPr>
            <a:spLocks noGrp="1"/>
          </p:cNvSpPr>
          <p:nvPr>
            <p:ph type="title"/>
          </p:nvPr>
        </p:nvSpPr>
        <p:spPr>
          <a:xfrm>
            <a:off x="414300" y="286895"/>
            <a:ext cx="8732152" cy="668337"/>
          </a:xfrm>
        </p:spPr>
        <p:txBody>
          <a:bodyPr>
            <a:normAutofit fontScale="90000"/>
          </a:bodyPr>
          <a:lstStyle/>
          <a:p>
            <a:r>
              <a:rPr lang="en-US" dirty="0"/>
              <a:t>Problem 3</a:t>
            </a:r>
          </a:p>
        </p:txBody>
      </p:sp>
      <p:sp>
        <p:nvSpPr>
          <p:cNvPr id="3" name="Text Placeholder 2">
            <a:extLst>
              <a:ext uri="{FF2B5EF4-FFF2-40B4-BE49-F238E27FC236}">
                <a16:creationId xmlns:a16="http://schemas.microsoft.com/office/drawing/2014/main" id="{FC7D4066-8334-D941-9896-DC2F759DCEEE}"/>
              </a:ext>
            </a:extLst>
          </p:cNvPr>
          <p:cNvSpPr>
            <a:spLocks noGrp="1"/>
          </p:cNvSpPr>
          <p:nvPr>
            <p:ph type="body" sz="quarter" idx="12"/>
          </p:nvPr>
        </p:nvSpPr>
        <p:spPr/>
        <p:txBody>
          <a:bodyPr vert="horz" lIns="91440" tIns="45720" rIns="91440" bIns="45720" rtlCol="0" anchor="t">
            <a:normAutofit/>
          </a:bodyPr>
          <a:lstStyle/>
          <a:p>
            <a:pPr marL="0" indent="0">
              <a:buNone/>
            </a:pPr>
            <a:r>
              <a:rPr lang="en-US" sz="4000" dirty="0"/>
              <a:t>Create a program that determines the type of angle based on its measure. </a:t>
            </a:r>
            <a:endParaRPr lang="en-US" dirty="0"/>
          </a:p>
        </p:txBody>
      </p:sp>
    </p:spTree>
    <p:extLst>
      <p:ext uri="{BB962C8B-B14F-4D97-AF65-F5344CB8AC3E}">
        <p14:creationId xmlns:p14="http://schemas.microsoft.com/office/powerpoint/2010/main" val="2443000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4E079-9222-8C5B-C38D-668A00C886DD}"/>
              </a:ext>
            </a:extLst>
          </p:cNvPr>
          <p:cNvSpPr>
            <a:spLocks noGrp="1"/>
          </p:cNvSpPr>
          <p:nvPr>
            <p:ph type="title"/>
          </p:nvPr>
        </p:nvSpPr>
        <p:spPr>
          <a:xfrm>
            <a:off x="457200" y="274638"/>
            <a:ext cx="8670884" cy="668337"/>
          </a:xfrm>
        </p:spPr>
        <p:txBody>
          <a:bodyPr>
            <a:normAutofit fontScale="90000"/>
          </a:bodyPr>
          <a:lstStyle/>
          <a:p>
            <a:r>
              <a:rPr lang="en-US"/>
              <a:t>Problem 3: Determine Angle Type</a:t>
            </a:r>
          </a:p>
        </p:txBody>
      </p:sp>
      <p:pic>
        <p:nvPicPr>
          <p:cNvPr id="4" name="Picture 3" descr="A screenshot of a computer code&#10;&#10;Description automatically generated">
            <a:extLst>
              <a:ext uri="{FF2B5EF4-FFF2-40B4-BE49-F238E27FC236}">
                <a16:creationId xmlns:a16="http://schemas.microsoft.com/office/drawing/2014/main" id="{6448AC24-8AFE-B26E-D9E9-F80B7EF27163}"/>
              </a:ext>
            </a:extLst>
          </p:cNvPr>
          <p:cNvPicPr>
            <a:picLocks noChangeAspect="1"/>
          </p:cNvPicPr>
          <p:nvPr/>
        </p:nvPicPr>
        <p:blipFill>
          <a:blip r:embed="rId2"/>
          <a:stretch>
            <a:fillRect/>
          </a:stretch>
        </p:blipFill>
        <p:spPr>
          <a:xfrm>
            <a:off x="0" y="1501432"/>
            <a:ext cx="9144000" cy="3855136"/>
          </a:xfrm>
          <a:prstGeom prst="rect">
            <a:avLst/>
          </a:prstGeom>
        </p:spPr>
      </p:pic>
    </p:spTree>
    <p:extLst>
      <p:ext uri="{BB962C8B-B14F-4D97-AF65-F5344CB8AC3E}">
        <p14:creationId xmlns:p14="http://schemas.microsoft.com/office/powerpoint/2010/main" val="3083434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4C73-A851-D1FB-E74B-E885BE954305}"/>
              </a:ext>
            </a:extLst>
          </p:cNvPr>
          <p:cNvSpPr>
            <a:spLocks noGrp="1"/>
          </p:cNvSpPr>
          <p:nvPr>
            <p:ph type="title"/>
          </p:nvPr>
        </p:nvSpPr>
        <p:spPr>
          <a:xfrm>
            <a:off x="414300" y="286895"/>
            <a:ext cx="8732152" cy="668337"/>
          </a:xfrm>
        </p:spPr>
        <p:txBody>
          <a:bodyPr>
            <a:normAutofit fontScale="90000"/>
          </a:bodyPr>
          <a:lstStyle/>
          <a:p>
            <a:r>
              <a:rPr lang="en-US" dirty="0"/>
              <a:t>Problem 4</a:t>
            </a:r>
          </a:p>
        </p:txBody>
      </p:sp>
      <p:sp>
        <p:nvSpPr>
          <p:cNvPr id="3" name="Text Placeholder 2">
            <a:extLst>
              <a:ext uri="{FF2B5EF4-FFF2-40B4-BE49-F238E27FC236}">
                <a16:creationId xmlns:a16="http://schemas.microsoft.com/office/drawing/2014/main" id="{FC7D4066-8334-D941-9896-DC2F759DCEEE}"/>
              </a:ext>
            </a:extLst>
          </p:cNvPr>
          <p:cNvSpPr>
            <a:spLocks noGrp="1"/>
          </p:cNvSpPr>
          <p:nvPr>
            <p:ph type="body" sz="quarter" idx="12"/>
          </p:nvPr>
        </p:nvSpPr>
        <p:spPr/>
        <p:txBody>
          <a:bodyPr vert="horz" lIns="91440" tIns="45720" rIns="91440" bIns="45720" rtlCol="0" anchor="t">
            <a:normAutofit/>
          </a:bodyPr>
          <a:lstStyle/>
          <a:p>
            <a:pPr marL="0" indent="0">
              <a:buNone/>
            </a:pPr>
            <a:r>
              <a:rPr lang="en-US" sz="4000" dirty="0"/>
              <a:t>Create a program that determines the shape of a triangle based on its side lengths. </a:t>
            </a:r>
            <a:endParaRPr lang="en-US" dirty="0"/>
          </a:p>
        </p:txBody>
      </p:sp>
    </p:spTree>
    <p:extLst>
      <p:ext uri="{BB962C8B-B14F-4D97-AF65-F5344CB8AC3E}">
        <p14:creationId xmlns:p14="http://schemas.microsoft.com/office/powerpoint/2010/main" val="1499900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4E079-9222-8C5B-C38D-668A00C886DD}"/>
              </a:ext>
            </a:extLst>
          </p:cNvPr>
          <p:cNvSpPr>
            <a:spLocks noGrp="1"/>
          </p:cNvSpPr>
          <p:nvPr>
            <p:ph type="title"/>
          </p:nvPr>
        </p:nvSpPr>
        <p:spPr>
          <a:xfrm>
            <a:off x="457200" y="274638"/>
            <a:ext cx="8388751" cy="668337"/>
          </a:xfrm>
        </p:spPr>
        <p:txBody>
          <a:bodyPr>
            <a:normAutofit fontScale="90000"/>
          </a:bodyPr>
          <a:lstStyle/>
          <a:p>
            <a:r>
              <a:rPr lang="en-US"/>
              <a:t>Problem 4: Determine Triangle Shape</a:t>
            </a:r>
          </a:p>
        </p:txBody>
      </p:sp>
      <p:pic>
        <p:nvPicPr>
          <p:cNvPr id="4" name="Picture 3" descr="A screenshot of a computer screen&#10;&#10;Description automatically generated">
            <a:extLst>
              <a:ext uri="{FF2B5EF4-FFF2-40B4-BE49-F238E27FC236}">
                <a16:creationId xmlns:a16="http://schemas.microsoft.com/office/drawing/2014/main" id="{14D3794A-C270-C6BF-4C5B-05EC53603C18}"/>
              </a:ext>
            </a:extLst>
          </p:cNvPr>
          <p:cNvPicPr>
            <a:picLocks noChangeAspect="1"/>
          </p:cNvPicPr>
          <p:nvPr/>
        </p:nvPicPr>
        <p:blipFill>
          <a:blip r:embed="rId2"/>
          <a:stretch>
            <a:fillRect/>
          </a:stretch>
        </p:blipFill>
        <p:spPr>
          <a:xfrm>
            <a:off x="0" y="1501432"/>
            <a:ext cx="9144000" cy="3855136"/>
          </a:xfrm>
          <a:prstGeom prst="rect">
            <a:avLst/>
          </a:prstGeom>
        </p:spPr>
      </p:pic>
    </p:spTree>
    <p:extLst>
      <p:ext uri="{BB962C8B-B14F-4D97-AF65-F5344CB8AC3E}">
        <p14:creationId xmlns:p14="http://schemas.microsoft.com/office/powerpoint/2010/main" val="1933921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4F2C6-78D3-64E0-BECD-EAED0796FB97}"/>
              </a:ext>
            </a:extLst>
          </p:cNvPr>
          <p:cNvSpPr>
            <a:spLocks noGrp="1"/>
          </p:cNvSpPr>
          <p:nvPr>
            <p:ph type="title"/>
          </p:nvPr>
        </p:nvSpPr>
        <p:spPr/>
        <p:txBody>
          <a:bodyPr>
            <a:normAutofit fontScale="90000"/>
          </a:bodyPr>
          <a:lstStyle/>
          <a:p>
            <a:r>
              <a:rPr lang="en-US"/>
              <a:t>Math Module</a:t>
            </a:r>
          </a:p>
        </p:txBody>
      </p:sp>
      <p:sp>
        <p:nvSpPr>
          <p:cNvPr id="3" name="Text Placeholder 2">
            <a:extLst>
              <a:ext uri="{FF2B5EF4-FFF2-40B4-BE49-F238E27FC236}">
                <a16:creationId xmlns:a16="http://schemas.microsoft.com/office/drawing/2014/main" id="{A3B3DFE3-E6F7-F91A-652D-2173EA6AE6C5}"/>
              </a:ext>
            </a:extLst>
          </p:cNvPr>
          <p:cNvSpPr>
            <a:spLocks noGrp="1"/>
          </p:cNvSpPr>
          <p:nvPr>
            <p:ph type="body" sz="quarter" idx="12"/>
          </p:nvPr>
        </p:nvSpPr>
        <p:spPr/>
        <p:txBody>
          <a:bodyPr vert="horz" lIns="91440" tIns="45720" rIns="91440" bIns="45720" rtlCol="0" anchor="t">
            <a:normAutofit fontScale="70000" lnSpcReduction="20000"/>
          </a:bodyPr>
          <a:lstStyle/>
          <a:p>
            <a:r>
              <a:rPr lang="en-US">
                <a:solidFill>
                  <a:srgbClr val="002A5F"/>
                </a:solidFill>
              </a:rPr>
              <a:t>Python has a built-in module called math. </a:t>
            </a:r>
            <a:br>
              <a:rPr lang="en-US">
                <a:solidFill>
                  <a:srgbClr val="002A5F"/>
                </a:solidFill>
              </a:rPr>
            </a:br>
            <a:r>
              <a:rPr lang="en-US">
                <a:solidFill>
                  <a:srgbClr val="002A5F"/>
                </a:solidFill>
              </a:rPr>
              <a:t>To use it, you must import the math module:</a:t>
            </a:r>
          </a:p>
          <a:p>
            <a:pPr marL="0" indent="0">
              <a:buNone/>
            </a:pPr>
            <a:r>
              <a:rPr lang="en-US">
                <a:solidFill>
                  <a:schemeClr val="tx2">
                    <a:lumMod val="50000"/>
                    <a:lumOff val="50000"/>
                  </a:schemeClr>
                </a:solidFill>
              </a:rPr>
              <a:t>	import math</a:t>
            </a:r>
          </a:p>
          <a:p>
            <a:pPr marL="0" indent="0">
              <a:buNone/>
            </a:pPr>
            <a:r>
              <a:rPr lang="en-US">
                <a:solidFill>
                  <a:srgbClr val="002A5F"/>
                </a:solidFill>
              </a:rPr>
              <a:t>When you have imported the math module, you can start using methods and constants of the module:</a:t>
            </a:r>
          </a:p>
          <a:p>
            <a:r>
              <a:rPr lang="en-US" err="1">
                <a:solidFill>
                  <a:schemeClr val="tx2">
                    <a:lumMod val="50000"/>
                    <a:lumOff val="50000"/>
                  </a:schemeClr>
                </a:solidFill>
              </a:rPr>
              <a:t>math.sqrt</a:t>
            </a:r>
            <a:r>
              <a:rPr lang="en-US">
                <a:solidFill>
                  <a:schemeClr val="tx2">
                    <a:lumMod val="50000"/>
                    <a:lumOff val="50000"/>
                  </a:schemeClr>
                </a:solidFill>
              </a:rPr>
              <a:t>() </a:t>
            </a:r>
            <a:r>
              <a:rPr lang="en-US">
                <a:solidFill>
                  <a:srgbClr val="002A5F"/>
                </a:solidFill>
              </a:rPr>
              <a:t>returns the square root of a number</a:t>
            </a:r>
          </a:p>
          <a:p>
            <a:r>
              <a:rPr lang="en-US" err="1">
                <a:solidFill>
                  <a:schemeClr val="tx2">
                    <a:lumMod val="50000"/>
                    <a:lumOff val="50000"/>
                  </a:schemeClr>
                </a:solidFill>
              </a:rPr>
              <a:t>math.ceil</a:t>
            </a:r>
            <a:r>
              <a:rPr lang="en-US">
                <a:solidFill>
                  <a:schemeClr val="tx2">
                    <a:lumMod val="50000"/>
                    <a:lumOff val="50000"/>
                  </a:schemeClr>
                </a:solidFill>
              </a:rPr>
              <a:t>() </a:t>
            </a:r>
            <a:r>
              <a:rPr lang="en-US">
                <a:solidFill>
                  <a:srgbClr val="002A5F"/>
                </a:solidFill>
              </a:rPr>
              <a:t>rounds a number upwards to its nearest integer</a:t>
            </a:r>
          </a:p>
          <a:p>
            <a:r>
              <a:rPr lang="en-US" err="1">
                <a:solidFill>
                  <a:schemeClr val="tx2">
                    <a:lumMod val="50000"/>
                    <a:lumOff val="50000"/>
                  </a:schemeClr>
                </a:solidFill>
              </a:rPr>
              <a:t>math.floor</a:t>
            </a:r>
            <a:r>
              <a:rPr lang="en-US">
                <a:solidFill>
                  <a:schemeClr val="tx2">
                    <a:lumMod val="50000"/>
                    <a:lumOff val="50000"/>
                  </a:schemeClr>
                </a:solidFill>
              </a:rPr>
              <a:t>() </a:t>
            </a:r>
            <a:r>
              <a:rPr lang="en-US">
                <a:solidFill>
                  <a:srgbClr val="002A5F"/>
                </a:solidFill>
              </a:rPr>
              <a:t>rounds a number downwards to its nearest integer</a:t>
            </a:r>
          </a:p>
          <a:p>
            <a:r>
              <a:rPr lang="en-US" err="1">
                <a:solidFill>
                  <a:schemeClr val="tx2">
                    <a:lumMod val="50000"/>
                    <a:lumOff val="50000"/>
                  </a:schemeClr>
                </a:solidFill>
              </a:rPr>
              <a:t>math.pi</a:t>
            </a:r>
            <a:r>
              <a:rPr lang="en-US">
                <a:solidFill>
                  <a:schemeClr val="tx2">
                    <a:lumMod val="50000"/>
                    <a:lumOff val="50000"/>
                  </a:schemeClr>
                </a:solidFill>
              </a:rPr>
              <a:t> </a:t>
            </a:r>
            <a:r>
              <a:rPr lang="en-US">
                <a:solidFill>
                  <a:srgbClr val="002A5F"/>
                </a:solidFill>
              </a:rPr>
              <a:t>returns the value of PI (3.14…)</a:t>
            </a:r>
          </a:p>
          <a:p>
            <a:r>
              <a:rPr lang="en-US" err="1">
                <a:solidFill>
                  <a:schemeClr val="tx2">
                    <a:lumMod val="50000"/>
                    <a:lumOff val="50000"/>
                  </a:schemeClr>
                </a:solidFill>
              </a:rPr>
              <a:t>math.cos</a:t>
            </a:r>
            <a:r>
              <a:rPr lang="en-US">
                <a:solidFill>
                  <a:schemeClr val="tx2">
                    <a:lumMod val="50000"/>
                    <a:lumOff val="50000"/>
                  </a:schemeClr>
                </a:solidFill>
              </a:rPr>
              <a:t>() </a:t>
            </a:r>
            <a:r>
              <a:rPr lang="en-US">
                <a:solidFill>
                  <a:srgbClr val="002A5F"/>
                </a:solidFill>
              </a:rPr>
              <a:t>returns the cosine of a number</a:t>
            </a:r>
          </a:p>
          <a:p>
            <a:r>
              <a:rPr lang="en-US" err="1">
                <a:solidFill>
                  <a:schemeClr val="tx2">
                    <a:lumMod val="50000"/>
                    <a:lumOff val="50000"/>
                  </a:schemeClr>
                </a:solidFill>
              </a:rPr>
              <a:t>math.sin</a:t>
            </a:r>
            <a:r>
              <a:rPr lang="en-US">
                <a:solidFill>
                  <a:schemeClr val="tx2">
                    <a:lumMod val="50000"/>
                    <a:lumOff val="50000"/>
                  </a:schemeClr>
                </a:solidFill>
              </a:rPr>
              <a:t>() </a:t>
            </a:r>
            <a:r>
              <a:rPr lang="en-US">
                <a:solidFill>
                  <a:srgbClr val="002A5F"/>
                </a:solidFill>
              </a:rPr>
              <a:t>returns the sine of a number</a:t>
            </a:r>
          </a:p>
          <a:p>
            <a:endParaRPr lang="en-US">
              <a:solidFill>
                <a:srgbClr val="002A5F"/>
              </a:solidFill>
            </a:endParaRPr>
          </a:p>
        </p:txBody>
      </p:sp>
    </p:spTree>
    <p:extLst>
      <p:ext uri="{BB962C8B-B14F-4D97-AF65-F5344CB8AC3E}">
        <p14:creationId xmlns:p14="http://schemas.microsoft.com/office/powerpoint/2010/main" val="3395680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4C73-A851-D1FB-E74B-E885BE954305}"/>
              </a:ext>
            </a:extLst>
          </p:cNvPr>
          <p:cNvSpPr>
            <a:spLocks noGrp="1"/>
          </p:cNvSpPr>
          <p:nvPr>
            <p:ph type="title"/>
          </p:nvPr>
        </p:nvSpPr>
        <p:spPr>
          <a:xfrm>
            <a:off x="414300" y="286895"/>
            <a:ext cx="8732152" cy="668337"/>
          </a:xfrm>
        </p:spPr>
        <p:txBody>
          <a:bodyPr>
            <a:normAutofit fontScale="90000"/>
          </a:bodyPr>
          <a:lstStyle/>
          <a:p>
            <a:r>
              <a:rPr lang="en-US" dirty="0"/>
              <a:t>Problem 5</a:t>
            </a:r>
          </a:p>
        </p:txBody>
      </p:sp>
      <p:sp>
        <p:nvSpPr>
          <p:cNvPr id="3" name="Text Placeholder 2">
            <a:extLst>
              <a:ext uri="{FF2B5EF4-FFF2-40B4-BE49-F238E27FC236}">
                <a16:creationId xmlns:a16="http://schemas.microsoft.com/office/drawing/2014/main" id="{FC7D4066-8334-D941-9896-DC2F759DCEEE}"/>
              </a:ext>
            </a:extLst>
          </p:cNvPr>
          <p:cNvSpPr>
            <a:spLocks noGrp="1"/>
          </p:cNvSpPr>
          <p:nvPr>
            <p:ph type="body" sz="quarter" idx="12"/>
          </p:nvPr>
        </p:nvSpPr>
        <p:spPr/>
        <p:txBody>
          <a:bodyPr vert="horz" lIns="91440" tIns="45720" rIns="91440" bIns="45720" rtlCol="0" anchor="t">
            <a:normAutofit/>
          </a:bodyPr>
          <a:lstStyle/>
          <a:p>
            <a:pPr marL="0" indent="0">
              <a:buNone/>
            </a:pPr>
            <a:r>
              <a:rPr lang="en-US" sz="4000" dirty="0"/>
              <a:t>Create a program that converts degrees to radians. </a:t>
            </a:r>
            <a:endParaRPr lang="en-US" dirty="0"/>
          </a:p>
        </p:txBody>
      </p:sp>
    </p:spTree>
    <p:extLst>
      <p:ext uri="{BB962C8B-B14F-4D97-AF65-F5344CB8AC3E}">
        <p14:creationId xmlns:p14="http://schemas.microsoft.com/office/powerpoint/2010/main" val="361728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6DC9C-F56C-C800-CE2D-0A7D5143766D}"/>
              </a:ext>
            </a:extLst>
          </p:cNvPr>
          <p:cNvSpPr>
            <a:spLocks noGrp="1"/>
          </p:cNvSpPr>
          <p:nvPr>
            <p:ph type="title"/>
          </p:nvPr>
        </p:nvSpPr>
        <p:spPr>
          <a:xfrm>
            <a:off x="457200" y="274638"/>
            <a:ext cx="8716181" cy="668337"/>
          </a:xfrm>
        </p:spPr>
        <p:txBody>
          <a:bodyPr>
            <a:normAutofit fontScale="90000"/>
          </a:bodyPr>
          <a:lstStyle/>
          <a:p>
            <a:r>
              <a:rPr lang="en-US"/>
              <a:t>Problem 5: Convert Degrees to Radians</a:t>
            </a:r>
          </a:p>
        </p:txBody>
      </p:sp>
      <p:sp>
        <p:nvSpPr>
          <p:cNvPr id="3" name="Text Placeholder 2">
            <a:extLst>
              <a:ext uri="{FF2B5EF4-FFF2-40B4-BE49-F238E27FC236}">
                <a16:creationId xmlns:a16="http://schemas.microsoft.com/office/drawing/2014/main" id="{91ABC87F-9429-EFEE-D420-23D61500CC11}"/>
              </a:ext>
            </a:extLst>
          </p:cNvPr>
          <p:cNvSpPr>
            <a:spLocks noGrp="1"/>
          </p:cNvSpPr>
          <p:nvPr>
            <p:ph type="body" sz="quarter" idx="12"/>
          </p:nvPr>
        </p:nvSpPr>
        <p:spPr/>
        <p:txBody>
          <a:bodyPr/>
          <a:lstStyle/>
          <a:p>
            <a:endParaRPr lang="en-US"/>
          </a:p>
        </p:txBody>
      </p:sp>
      <p:pic>
        <p:nvPicPr>
          <p:cNvPr id="5" name="Picture 4" descr="A computer screen shot of a computer code&#10;&#10;Description automatically generated">
            <a:extLst>
              <a:ext uri="{FF2B5EF4-FFF2-40B4-BE49-F238E27FC236}">
                <a16:creationId xmlns:a16="http://schemas.microsoft.com/office/drawing/2014/main" id="{71D017CB-4CE6-3ED9-405C-1FE67E62A84C}"/>
              </a:ext>
            </a:extLst>
          </p:cNvPr>
          <p:cNvPicPr>
            <a:picLocks noChangeAspect="1"/>
          </p:cNvPicPr>
          <p:nvPr/>
        </p:nvPicPr>
        <p:blipFill>
          <a:blip r:embed="rId3"/>
          <a:stretch>
            <a:fillRect/>
          </a:stretch>
        </p:blipFill>
        <p:spPr>
          <a:xfrm>
            <a:off x="565065" y="1355921"/>
            <a:ext cx="8026127" cy="3704891"/>
          </a:xfrm>
          <a:prstGeom prst="rect">
            <a:avLst/>
          </a:prstGeom>
        </p:spPr>
      </p:pic>
    </p:spTree>
    <p:extLst>
      <p:ext uri="{BB962C8B-B14F-4D97-AF65-F5344CB8AC3E}">
        <p14:creationId xmlns:p14="http://schemas.microsoft.com/office/powerpoint/2010/main" val="2280194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4C73-A851-D1FB-E74B-E885BE954305}"/>
              </a:ext>
            </a:extLst>
          </p:cNvPr>
          <p:cNvSpPr>
            <a:spLocks noGrp="1"/>
          </p:cNvSpPr>
          <p:nvPr>
            <p:ph type="title"/>
          </p:nvPr>
        </p:nvSpPr>
        <p:spPr>
          <a:xfrm>
            <a:off x="414300" y="286895"/>
            <a:ext cx="8732152" cy="668337"/>
          </a:xfrm>
        </p:spPr>
        <p:txBody>
          <a:bodyPr>
            <a:normAutofit fontScale="90000"/>
          </a:bodyPr>
          <a:lstStyle/>
          <a:p>
            <a:r>
              <a:rPr lang="en-US" dirty="0"/>
              <a:t>Problem 6</a:t>
            </a:r>
          </a:p>
        </p:txBody>
      </p:sp>
      <p:sp>
        <p:nvSpPr>
          <p:cNvPr id="3" name="Text Placeholder 2">
            <a:extLst>
              <a:ext uri="{FF2B5EF4-FFF2-40B4-BE49-F238E27FC236}">
                <a16:creationId xmlns:a16="http://schemas.microsoft.com/office/drawing/2014/main" id="{FC7D4066-8334-D941-9896-DC2F759DCEEE}"/>
              </a:ext>
            </a:extLst>
          </p:cNvPr>
          <p:cNvSpPr>
            <a:spLocks noGrp="1"/>
          </p:cNvSpPr>
          <p:nvPr>
            <p:ph type="body" sz="quarter" idx="12"/>
          </p:nvPr>
        </p:nvSpPr>
        <p:spPr/>
        <p:txBody>
          <a:bodyPr vert="horz" lIns="91440" tIns="45720" rIns="91440" bIns="45720" rtlCol="0" anchor="t">
            <a:normAutofit/>
          </a:bodyPr>
          <a:lstStyle/>
          <a:p>
            <a:pPr marL="0" indent="0">
              <a:buNone/>
            </a:pPr>
            <a:r>
              <a:rPr lang="en-US" sz="4000" dirty="0"/>
              <a:t>Create a program that calculates solutions to the quadratic formula.  </a:t>
            </a:r>
            <a:endParaRPr lang="en-US" dirty="0"/>
          </a:p>
        </p:txBody>
      </p:sp>
    </p:spTree>
    <p:extLst>
      <p:ext uri="{BB962C8B-B14F-4D97-AF65-F5344CB8AC3E}">
        <p14:creationId xmlns:p14="http://schemas.microsoft.com/office/powerpoint/2010/main" val="2711357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425D8-DB47-BF8E-E207-C9BA91DC09E5}"/>
              </a:ext>
            </a:extLst>
          </p:cNvPr>
          <p:cNvSpPr>
            <a:spLocks noGrp="1"/>
          </p:cNvSpPr>
          <p:nvPr>
            <p:ph type="title"/>
          </p:nvPr>
        </p:nvSpPr>
        <p:spPr/>
        <p:txBody>
          <a:bodyPr>
            <a:normAutofit fontScale="90000"/>
          </a:bodyPr>
          <a:lstStyle/>
          <a:p>
            <a:r>
              <a:rPr lang="en-US"/>
              <a:t>Problem 6: Quadratic Formula</a:t>
            </a:r>
          </a:p>
        </p:txBody>
      </p:sp>
      <p:pic>
        <p:nvPicPr>
          <p:cNvPr id="4" name="Picture 3" descr="A screenshot of a computer program&#10;&#10;Description automatically generated">
            <a:extLst>
              <a:ext uri="{FF2B5EF4-FFF2-40B4-BE49-F238E27FC236}">
                <a16:creationId xmlns:a16="http://schemas.microsoft.com/office/drawing/2014/main" id="{5FC7305E-0429-21D2-513A-39B2CE204A6A}"/>
              </a:ext>
            </a:extLst>
          </p:cNvPr>
          <p:cNvPicPr>
            <a:picLocks noChangeAspect="1"/>
          </p:cNvPicPr>
          <p:nvPr/>
        </p:nvPicPr>
        <p:blipFill>
          <a:blip r:embed="rId3"/>
          <a:stretch>
            <a:fillRect/>
          </a:stretch>
        </p:blipFill>
        <p:spPr>
          <a:xfrm>
            <a:off x="622393" y="993101"/>
            <a:ext cx="7899212" cy="5097059"/>
          </a:xfrm>
          <a:prstGeom prst="rect">
            <a:avLst/>
          </a:prstGeom>
        </p:spPr>
      </p:pic>
    </p:spTree>
    <p:extLst>
      <p:ext uri="{BB962C8B-B14F-4D97-AF65-F5344CB8AC3E}">
        <p14:creationId xmlns:p14="http://schemas.microsoft.com/office/powerpoint/2010/main" val="3373000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6119-E71B-022C-AD7D-2A8AB41A12A0}"/>
              </a:ext>
            </a:extLst>
          </p:cNvPr>
          <p:cNvSpPr>
            <a:spLocks noGrp="1"/>
          </p:cNvSpPr>
          <p:nvPr>
            <p:ph type="ctrTitle"/>
          </p:nvPr>
        </p:nvSpPr>
        <p:spPr/>
        <p:txBody>
          <a:bodyPr/>
          <a:lstStyle/>
          <a:p>
            <a:r>
              <a:rPr lang="en-US" dirty="0"/>
              <a:t>Debugging Practice</a:t>
            </a:r>
          </a:p>
        </p:txBody>
      </p:sp>
      <p:sp>
        <p:nvSpPr>
          <p:cNvPr id="3" name="Subtitle 2">
            <a:extLst>
              <a:ext uri="{FF2B5EF4-FFF2-40B4-BE49-F238E27FC236}">
                <a16:creationId xmlns:a16="http://schemas.microsoft.com/office/drawing/2014/main" id="{1D76C2EA-BD22-7014-41EA-543CC7BD8506}"/>
              </a:ext>
            </a:extLst>
          </p:cNvPr>
          <p:cNvSpPr>
            <a:spLocks noGrp="1"/>
          </p:cNvSpPr>
          <p:nvPr>
            <p:ph type="subTitle" idx="1"/>
          </p:nvPr>
        </p:nvSpPr>
        <p:spPr/>
        <p:txBody>
          <a:bodyPr/>
          <a:lstStyle/>
          <a:p>
            <a:r>
              <a:rPr lang="en-US"/>
              <a:t> </a:t>
            </a:r>
          </a:p>
        </p:txBody>
      </p:sp>
      <p:pic>
        <p:nvPicPr>
          <p:cNvPr id="8" name="Picture Placeholder 7">
            <a:extLst>
              <a:ext uri="{FF2B5EF4-FFF2-40B4-BE49-F238E27FC236}">
                <a16:creationId xmlns:a16="http://schemas.microsoft.com/office/drawing/2014/main" id="{FE4BD566-BA0D-14A5-E75F-22B2B2F68F4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5878" b="25878"/>
          <a:stretch>
            <a:fillRect/>
          </a:stretch>
        </p:blipFill>
        <p:spPr/>
      </p:pic>
    </p:spTree>
    <p:extLst>
      <p:ext uri="{BB962C8B-B14F-4D97-AF65-F5344CB8AC3E}">
        <p14:creationId xmlns:p14="http://schemas.microsoft.com/office/powerpoint/2010/main" val="2456912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DC4D-9943-8755-BDFF-0A328D846917}"/>
              </a:ext>
            </a:extLst>
          </p:cNvPr>
          <p:cNvSpPr>
            <a:spLocks noGrp="1"/>
          </p:cNvSpPr>
          <p:nvPr>
            <p:ph type="title"/>
          </p:nvPr>
        </p:nvSpPr>
        <p:spPr/>
        <p:txBody>
          <a:bodyPr>
            <a:normAutofit fontScale="90000"/>
          </a:bodyPr>
          <a:lstStyle/>
          <a:p>
            <a:r>
              <a:rPr lang="en-US"/>
              <a:t>DEBUGGING</a:t>
            </a:r>
          </a:p>
        </p:txBody>
      </p:sp>
      <p:sp>
        <p:nvSpPr>
          <p:cNvPr id="3" name="Text Placeholder 2">
            <a:extLst>
              <a:ext uri="{FF2B5EF4-FFF2-40B4-BE49-F238E27FC236}">
                <a16:creationId xmlns:a16="http://schemas.microsoft.com/office/drawing/2014/main" id="{4487C3E4-FBE7-3925-8332-726947F4D1A3}"/>
              </a:ext>
            </a:extLst>
          </p:cNvPr>
          <p:cNvSpPr>
            <a:spLocks noGrp="1"/>
          </p:cNvSpPr>
          <p:nvPr>
            <p:ph type="body" sz="quarter" idx="12"/>
          </p:nvPr>
        </p:nvSpPr>
        <p:spPr>
          <a:xfrm>
            <a:off x="228600" y="1057945"/>
            <a:ext cx="7044572" cy="4235450"/>
          </a:xfrm>
        </p:spPr>
        <p:txBody>
          <a:bodyPr vert="horz" lIns="91440" tIns="45720" rIns="91440" bIns="45720" rtlCol="0" anchor="t">
            <a:normAutofit fontScale="70000" lnSpcReduction="20000"/>
          </a:bodyPr>
          <a:lstStyle/>
          <a:p>
            <a:pPr marL="0" indent="0">
              <a:buNone/>
            </a:pPr>
            <a:r>
              <a:rPr lang="en-US" dirty="0"/>
              <a:t>Now let’s try to debug some code and see if we can find the errors and correct them! </a:t>
            </a:r>
          </a:p>
          <a:p>
            <a:r>
              <a:rPr lang="en-US" dirty="0"/>
              <a:t>1. Find and Fix Syntax/Runtime Errors</a:t>
            </a:r>
          </a:p>
          <a:p>
            <a:r>
              <a:rPr lang="en-US" dirty="0">
                <a:cs typeface="Arial"/>
              </a:rPr>
              <a:t>2. Solve Logic Errors</a:t>
            </a:r>
          </a:p>
          <a:p>
            <a:pPr marL="0" indent="0">
              <a:buNone/>
            </a:pPr>
            <a:endParaRPr lang="en-US" dirty="0">
              <a:cs typeface="Arial"/>
            </a:endParaRPr>
          </a:p>
          <a:p>
            <a:pPr marL="0" indent="0">
              <a:buNone/>
            </a:pPr>
            <a:r>
              <a:rPr lang="en-US" sz="2800" dirty="0">
                <a:cs typeface="Arial"/>
              </a:rPr>
              <a:t>Walk around the room to solve them </a:t>
            </a:r>
            <a:r>
              <a:rPr lang="en-US" sz="2800" dirty="0"/>
              <a:t>OR test it on Google </a:t>
            </a:r>
            <a:r>
              <a:rPr lang="en-US" sz="2800" dirty="0" err="1"/>
              <a:t>colab</a:t>
            </a:r>
            <a:r>
              <a:rPr lang="en-US" sz="2800" dirty="0"/>
              <a:t>:</a:t>
            </a:r>
            <a:endParaRPr lang="en-US" sz="2800" dirty="0">
              <a:solidFill>
                <a:srgbClr val="000000"/>
              </a:solidFill>
              <a:cs typeface="Arial"/>
            </a:endParaRPr>
          </a:p>
          <a:p>
            <a:pPr marL="0" indent="0">
              <a:buNone/>
            </a:pPr>
            <a:r>
              <a:rPr lang="en-US" dirty="0">
                <a:hlinkClick r:id="rId2"/>
              </a:rPr>
              <a:t>https://colab.research.google.com/drive/1O70USEiwymKrKa2QIkjEQ5F193U26MPO?usp=sharing</a:t>
            </a:r>
            <a:r>
              <a:rPr lang="en-US" dirty="0"/>
              <a:t> </a:t>
            </a:r>
            <a:br>
              <a:rPr lang="en-US" dirty="0"/>
            </a:br>
            <a:endParaRPr lang="en-US" dirty="0"/>
          </a:p>
          <a:p>
            <a:pPr marL="0" indent="0">
              <a:buNone/>
            </a:pPr>
            <a:r>
              <a:rPr lang="en-US" sz="6300" dirty="0"/>
              <a:t>https://</a:t>
            </a:r>
            <a:r>
              <a:rPr lang="en-US" sz="6300" dirty="0" err="1"/>
              <a:t>shorturl.at</a:t>
            </a:r>
            <a:r>
              <a:rPr lang="en-US" sz="6300" dirty="0"/>
              <a:t>/</a:t>
            </a:r>
            <a:r>
              <a:rPr lang="en-US" sz="6300" dirty="0" err="1"/>
              <a:t>tzJNQ</a:t>
            </a:r>
            <a:endParaRPr lang="en-US" sz="6300" dirty="0"/>
          </a:p>
        </p:txBody>
      </p:sp>
      <p:pic>
        <p:nvPicPr>
          <p:cNvPr id="5" name="Picture 4" descr="A qr code with a dinosaur&#10;&#10;Description automatically generated">
            <a:extLst>
              <a:ext uri="{FF2B5EF4-FFF2-40B4-BE49-F238E27FC236}">
                <a16:creationId xmlns:a16="http://schemas.microsoft.com/office/drawing/2014/main" id="{7684929D-A5A6-53CA-3CEA-46689A5B8C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5703" y="4252659"/>
            <a:ext cx="2399094" cy="2399094"/>
          </a:xfrm>
          <a:prstGeom prst="rect">
            <a:avLst/>
          </a:prstGeom>
        </p:spPr>
      </p:pic>
    </p:spTree>
    <p:extLst>
      <p:ext uri="{BB962C8B-B14F-4D97-AF65-F5344CB8AC3E}">
        <p14:creationId xmlns:p14="http://schemas.microsoft.com/office/powerpoint/2010/main" val="3013677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B33F6-8587-331B-8DDB-39AAAC858943}"/>
              </a:ext>
            </a:extLst>
          </p:cNvPr>
          <p:cNvSpPr>
            <a:spLocks noGrp="1"/>
          </p:cNvSpPr>
          <p:nvPr>
            <p:ph type="title"/>
          </p:nvPr>
        </p:nvSpPr>
        <p:spPr/>
        <p:txBody>
          <a:bodyPr>
            <a:normAutofit fontScale="90000"/>
          </a:bodyPr>
          <a:lstStyle/>
          <a:p>
            <a:r>
              <a:rPr lang="en-US"/>
              <a:t>1. Find and Fix Syntax Error</a:t>
            </a:r>
          </a:p>
        </p:txBody>
      </p:sp>
      <p:sp>
        <p:nvSpPr>
          <p:cNvPr id="3" name="Text Placeholder 2">
            <a:extLst>
              <a:ext uri="{FF2B5EF4-FFF2-40B4-BE49-F238E27FC236}">
                <a16:creationId xmlns:a16="http://schemas.microsoft.com/office/drawing/2014/main" id="{F819AB61-CD33-F8CB-C595-953FE2E35D85}"/>
              </a:ext>
            </a:extLst>
          </p:cNvPr>
          <p:cNvSpPr>
            <a:spLocks noGrp="1"/>
          </p:cNvSpPr>
          <p:nvPr>
            <p:ph type="body" sz="quarter" idx="12"/>
          </p:nvPr>
        </p:nvSpPr>
        <p:spPr/>
        <p:txBody>
          <a:bodyPr/>
          <a:lstStyle/>
          <a:p>
            <a:pPr marL="0" indent="0">
              <a:buNone/>
            </a:pPr>
            <a:r>
              <a:rPr lang="en-US"/>
              <a:t>A. </a:t>
            </a:r>
          </a:p>
        </p:txBody>
      </p:sp>
      <p:pic>
        <p:nvPicPr>
          <p:cNvPr id="8" name="Picture 7" descr="A screenshot of a computer code&#10;&#10;Description automatically generated">
            <a:extLst>
              <a:ext uri="{FF2B5EF4-FFF2-40B4-BE49-F238E27FC236}">
                <a16:creationId xmlns:a16="http://schemas.microsoft.com/office/drawing/2014/main" id="{9BA0489A-BF05-8FED-2C53-D3007AF74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450" y="1266825"/>
            <a:ext cx="7772400" cy="3476160"/>
          </a:xfrm>
          <a:prstGeom prst="rect">
            <a:avLst/>
          </a:prstGeom>
        </p:spPr>
      </p:pic>
    </p:spTree>
    <p:extLst>
      <p:ext uri="{BB962C8B-B14F-4D97-AF65-F5344CB8AC3E}">
        <p14:creationId xmlns:p14="http://schemas.microsoft.com/office/powerpoint/2010/main" val="520747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B33F6-8587-331B-8DDB-39AAAC858943}"/>
              </a:ext>
            </a:extLst>
          </p:cNvPr>
          <p:cNvSpPr>
            <a:spLocks noGrp="1"/>
          </p:cNvSpPr>
          <p:nvPr>
            <p:ph type="title"/>
          </p:nvPr>
        </p:nvSpPr>
        <p:spPr/>
        <p:txBody>
          <a:bodyPr>
            <a:normAutofit fontScale="90000"/>
          </a:bodyPr>
          <a:lstStyle/>
          <a:p>
            <a:r>
              <a:rPr lang="en-US"/>
              <a:t>1. Find and Fix Type Error</a:t>
            </a:r>
          </a:p>
        </p:txBody>
      </p:sp>
      <p:sp>
        <p:nvSpPr>
          <p:cNvPr id="3" name="Text Placeholder 2">
            <a:extLst>
              <a:ext uri="{FF2B5EF4-FFF2-40B4-BE49-F238E27FC236}">
                <a16:creationId xmlns:a16="http://schemas.microsoft.com/office/drawing/2014/main" id="{F819AB61-CD33-F8CB-C595-953FE2E35D85}"/>
              </a:ext>
            </a:extLst>
          </p:cNvPr>
          <p:cNvSpPr>
            <a:spLocks noGrp="1"/>
          </p:cNvSpPr>
          <p:nvPr>
            <p:ph type="body" sz="quarter" idx="12"/>
          </p:nvPr>
        </p:nvSpPr>
        <p:spPr/>
        <p:txBody>
          <a:bodyPr/>
          <a:lstStyle/>
          <a:p>
            <a:pPr marL="0" indent="0">
              <a:buNone/>
            </a:pPr>
            <a:r>
              <a:rPr lang="en-US"/>
              <a:t>B. </a:t>
            </a:r>
          </a:p>
        </p:txBody>
      </p:sp>
      <p:pic>
        <p:nvPicPr>
          <p:cNvPr id="6" name="Picture 5" descr="A screenshot of a computer program&#10;&#10;Description automatically generated">
            <a:extLst>
              <a:ext uri="{FF2B5EF4-FFF2-40B4-BE49-F238E27FC236}">
                <a16:creationId xmlns:a16="http://schemas.microsoft.com/office/drawing/2014/main" id="{7B612529-8B33-61B5-829F-061B0A8EE4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450" y="1355725"/>
            <a:ext cx="7772400" cy="3098515"/>
          </a:xfrm>
          <a:prstGeom prst="rect">
            <a:avLst/>
          </a:prstGeom>
        </p:spPr>
      </p:pic>
    </p:spTree>
    <p:extLst>
      <p:ext uri="{BB962C8B-B14F-4D97-AF65-F5344CB8AC3E}">
        <p14:creationId xmlns:p14="http://schemas.microsoft.com/office/powerpoint/2010/main" val="4078407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B33F6-8587-331B-8DDB-39AAAC858943}"/>
              </a:ext>
            </a:extLst>
          </p:cNvPr>
          <p:cNvSpPr>
            <a:spLocks noGrp="1"/>
          </p:cNvSpPr>
          <p:nvPr>
            <p:ph type="title"/>
          </p:nvPr>
        </p:nvSpPr>
        <p:spPr/>
        <p:txBody>
          <a:bodyPr>
            <a:normAutofit fontScale="90000"/>
          </a:bodyPr>
          <a:lstStyle/>
          <a:p>
            <a:r>
              <a:rPr lang="en-US"/>
              <a:t>1. Find and Fix Name Error</a:t>
            </a:r>
          </a:p>
        </p:txBody>
      </p:sp>
      <p:sp>
        <p:nvSpPr>
          <p:cNvPr id="3" name="Text Placeholder 2">
            <a:extLst>
              <a:ext uri="{FF2B5EF4-FFF2-40B4-BE49-F238E27FC236}">
                <a16:creationId xmlns:a16="http://schemas.microsoft.com/office/drawing/2014/main" id="{F819AB61-CD33-F8CB-C595-953FE2E35D85}"/>
              </a:ext>
            </a:extLst>
          </p:cNvPr>
          <p:cNvSpPr>
            <a:spLocks noGrp="1"/>
          </p:cNvSpPr>
          <p:nvPr>
            <p:ph type="body" sz="quarter" idx="12"/>
          </p:nvPr>
        </p:nvSpPr>
        <p:spPr>
          <a:xfrm>
            <a:off x="457200" y="1311275"/>
            <a:ext cx="8248650" cy="4235450"/>
          </a:xfrm>
        </p:spPr>
        <p:txBody>
          <a:bodyPr/>
          <a:lstStyle/>
          <a:p>
            <a:pPr marL="0" indent="0">
              <a:buNone/>
            </a:pPr>
            <a:r>
              <a:rPr lang="en-US"/>
              <a:t>C. </a:t>
            </a:r>
          </a:p>
        </p:txBody>
      </p:sp>
      <p:pic>
        <p:nvPicPr>
          <p:cNvPr id="11" name="Picture 10" descr="A screenshot of a computer code&#10;&#10;Description automatically generated">
            <a:extLst>
              <a:ext uri="{FF2B5EF4-FFF2-40B4-BE49-F238E27FC236}">
                <a16:creationId xmlns:a16="http://schemas.microsoft.com/office/drawing/2014/main" id="{DC0246BD-23F6-AB78-6957-25CC0B818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449" y="1311275"/>
            <a:ext cx="8172275" cy="2620645"/>
          </a:xfrm>
          <a:prstGeom prst="rect">
            <a:avLst/>
          </a:prstGeom>
        </p:spPr>
      </p:pic>
    </p:spTree>
    <p:extLst>
      <p:ext uri="{BB962C8B-B14F-4D97-AF65-F5344CB8AC3E}">
        <p14:creationId xmlns:p14="http://schemas.microsoft.com/office/powerpoint/2010/main" val="1152928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B33F6-8587-331B-8DDB-39AAAC858943}"/>
              </a:ext>
            </a:extLst>
          </p:cNvPr>
          <p:cNvSpPr>
            <a:spLocks noGrp="1"/>
          </p:cNvSpPr>
          <p:nvPr>
            <p:ph type="title"/>
          </p:nvPr>
        </p:nvSpPr>
        <p:spPr/>
        <p:txBody>
          <a:bodyPr>
            <a:normAutofit fontScale="90000"/>
          </a:bodyPr>
          <a:lstStyle/>
          <a:p>
            <a:r>
              <a:rPr lang="en-US"/>
              <a:t>1. Find and Fix Runtime Error</a:t>
            </a:r>
          </a:p>
        </p:txBody>
      </p:sp>
      <p:sp>
        <p:nvSpPr>
          <p:cNvPr id="3" name="Text Placeholder 2">
            <a:extLst>
              <a:ext uri="{FF2B5EF4-FFF2-40B4-BE49-F238E27FC236}">
                <a16:creationId xmlns:a16="http://schemas.microsoft.com/office/drawing/2014/main" id="{F819AB61-CD33-F8CB-C595-953FE2E35D85}"/>
              </a:ext>
            </a:extLst>
          </p:cNvPr>
          <p:cNvSpPr>
            <a:spLocks noGrp="1"/>
          </p:cNvSpPr>
          <p:nvPr>
            <p:ph type="body" sz="quarter" idx="12"/>
          </p:nvPr>
        </p:nvSpPr>
        <p:spPr/>
        <p:txBody>
          <a:bodyPr/>
          <a:lstStyle/>
          <a:p>
            <a:pPr marL="0" indent="0">
              <a:buNone/>
            </a:pPr>
            <a:r>
              <a:rPr lang="en-US"/>
              <a:t>D. </a:t>
            </a:r>
          </a:p>
        </p:txBody>
      </p:sp>
      <p:pic>
        <p:nvPicPr>
          <p:cNvPr id="6" name="Picture 5" descr="A screenshot of a computer code&#10;&#10;Description automatically generated">
            <a:extLst>
              <a:ext uri="{FF2B5EF4-FFF2-40B4-BE49-F238E27FC236}">
                <a16:creationId xmlns:a16="http://schemas.microsoft.com/office/drawing/2014/main" id="{86ABAFC4-B18F-88B0-E76C-1B88FB24EB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050" y="1355725"/>
            <a:ext cx="7772400" cy="3685880"/>
          </a:xfrm>
          <a:prstGeom prst="rect">
            <a:avLst/>
          </a:prstGeom>
        </p:spPr>
      </p:pic>
    </p:spTree>
    <p:extLst>
      <p:ext uri="{BB962C8B-B14F-4D97-AF65-F5344CB8AC3E}">
        <p14:creationId xmlns:p14="http://schemas.microsoft.com/office/powerpoint/2010/main" val="42253989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B33F6-8587-331B-8DDB-39AAAC858943}"/>
              </a:ext>
            </a:extLst>
          </p:cNvPr>
          <p:cNvSpPr>
            <a:spLocks noGrp="1"/>
          </p:cNvSpPr>
          <p:nvPr>
            <p:ph type="title"/>
          </p:nvPr>
        </p:nvSpPr>
        <p:spPr/>
        <p:txBody>
          <a:bodyPr>
            <a:normAutofit fontScale="90000"/>
          </a:bodyPr>
          <a:lstStyle/>
          <a:p>
            <a:r>
              <a:rPr lang="en-US"/>
              <a:t>1. Find and Fix Syntax Errors</a:t>
            </a:r>
          </a:p>
        </p:txBody>
      </p:sp>
      <p:sp>
        <p:nvSpPr>
          <p:cNvPr id="3" name="Text Placeholder 2">
            <a:extLst>
              <a:ext uri="{FF2B5EF4-FFF2-40B4-BE49-F238E27FC236}">
                <a16:creationId xmlns:a16="http://schemas.microsoft.com/office/drawing/2014/main" id="{F819AB61-CD33-F8CB-C595-953FE2E35D85}"/>
              </a:ext>
            </a:extLst>
          </p:cNvPr>
          <p:cNvSpPr>
            <a:spLocks noGrp="1"/>
          </p:cNvSpPr>
          <p:nvPr>
            <p:ph type="body" sz="quarter" idx="12"/>
          </p:nvPr>
        </p:nvSpPr>
        <p:spPr/>
        <p:txBody>
          <a:bodyPr/>
          <a:lstStyle/>
          <a:p>
            <a:pPr marL="0" indent="0">
              <a:buNone/>
            </a:pPr>
            <a:r>
              <a:rPr lang="en-US"/>
              <a:t>E. </a:t>
            </a:r>
          </a:p>
        </p:txBody>
      </p:sp>
      <p:pic>
        <p:nvPicPr>
          <p:cNvPr id="5" name="Picture 4" descr="A screenshot of a computer program&#10;&#10;Description automatically generated">
            <a:extLst>
              <a:ext uri="{FF2B5EF4-FFF2-40B4-BE49-F238E27FC236}">
                <a16:creationId xmlns:a16="http://schemas.microsoft.com/office/drawing/2014/main" id="{31C0E571-CB81-5C73-E176-96E4B4972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450" y="1266825"/>
            <a:ext cx="7772400" cy="3541853"/>
          </a:xfrm>
          <a:prstGeom prst="rect">
            <a:avLst/>
          </a:prstGeom>
        </p:spPr>
      </p:pic>
    </p:spTree>
    <p:extLst>
      <p:ext uri="{BB962C8B-B14F-4D97-AF65-F5344CB8AC3E}">
        <p14:creationId xmlns:p14="http://schemas.microsoft.com/office/powerpoint/2010/main" val="1821726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91606-7614-50E7-F097-6617E18BE165}"/>
              </a:ext>
            </a:extLst>
          </p:cNvPr>
          <p:cNvSpPr>
            <a:spLocks noGrp="1"/>
          </p:cNvSpPr>
          <p:nvPr>
            <p:ph type="title"/>
          </p:nvPr>
        </p:nvSpPr>
        <p:spPr/>
        <p:txBody>
          <a:bodyPr>
            <a:normAutofit fontScale="90000"/>
          </a:bodyPr>
          <a:lstStyle/>
          <a:p>
            <a:r>
              <a:rPr lang="en-US"/>
              <a:t>2A. Solve Logic Errors </a:t>
            </a:r>
          </a:p>
        </p:txBody>
      </p:sp>
      <p:pic>
        <p:nvPicPr>
          <p:cNvPr id="5" name="Picture 4" descr="A white board with green text&#10;&#10;Description automatically generated">
            <a:extLst>
              <a:ext uri="{FF2B5EF4-FFF2-40B4-BE49-F238E27FC236}">
                <a16:creationId xmlns:a16="http://schemas.microsoft.com/office/drawing/2014/main" id="{69252E24-829C-00A8-C324-77F70DF9CC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84" y="1063022"/>
            <a:ext cx="5601232" cy="2430287"/>
          </a:xfrm>
          <a:prstGeom prst="rect">
            <a:avLst/>
          </a:prstGeom>
        </p:spPr>
      </p:pic>
      <p:pic>
        <p:nvPicPr>
          <p:cNvPr id="9" name="Picture 8" descr="A white background with green text&#10;&#10;Description automatically generated">
            <a:extLst>
              <a:ext uri="{FF2B5EF4-FFF2-40B4-BE49-F238E27FC236}">
                <a16:creationId xmlns:a16="http://schemas.microsoft.com/office/drawing/2014/main" id="{6C576B75-2AA1-A5E9-76D7-CED4AAAF85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384" y="3691922"/>
            <a:ext cx="5811558" cy="2430288"/>
          </a:xfrm>
          <a:prstGeom prst="rect">
            <a:avLst/>
          </a:prstGeom>
        </p:spPr>
      </p:pic>
    </p:spTree>
    <p:extLst>
      <p:ext uri="{BB962C8B-B14F-4D97-AF65-F5344CB8AC3E}">
        <p14:creationId xmlns:p14="http://schemas.microsoft.com/office/powerpoint/2010/main" val="1405817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91606-7614-50E7-F097-6617E18BE165}"/>
              </a:ext>
            </a:extLst>
          </p:cNvPr>
          <p:cNvSpPr>
            <a:spLocks noGrp="1"/>
          </p:cNvSpPr>
          <p:nvPr>
            <p:ph type="title"/>
          </p:nvPr>
        </p:nvSpPr>
        <p:spPr/>
        <p:txBody>
          <a:bodyPr>
            <a:normAutofit fontScale="90000"/>
          </a:bodyPr>
          <a:lstStyle/>
          <a:p>
            <a:r>
              <a:rPr lang="en-US" dirty="0"/>
              <a:t>2B. Solve Logic Errors </a:t>
            </a:r>
          </a:p>
        </p:txBody>
      </p:sp>
      <p:pic>
        <p:nvPicPr>
          <p:cNvPr id="4" name="Picture 3" descr="A screenshot of a computer&#10;&#10;Description automatically generated">
            <a:extLst>
              <a:ext uri="{FF2B5EF4-FFF2-40B4-BE49-F238E27FC236}">
                <a16:creationId xmlns:a16="http://schemas.microsoft.com/office/drawing/2014/main" id="{EE4E6A06-FB9C-8201-7895-A76546DD5D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420" y="1201873"/>
            <a:ext cx="6990080" cy="2432706"/>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99158EC2-BB54-0D50-C7F2-C5E771BD8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040" y="3893478"/>
            <a:ext cx="6212840" cy="2174141"/>
          </a:xfrm>
          <a:prstGeom prst="rect">
            <a:avLst/>
          </a:prstGeom>
        </p:spPr>
      </p:pic>
    </p:spTree>
    <p:extLst>
      <p:ext uri="{BB962C8B-B14F-4D97-AF65-F5344CB8AC3E}">
        <p14:creationId xmlns:p14="http://schemas.microsoft.com/office/powerpoint/2010/main" val="1909131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91606-7614-50E7-F097-6617E18BE165}"/>
              </a:ext>
            </a:extLst>
          </p:cNvPr>
          <p:cNvSpPr>
            <a:spLocks noGrp="1"/>
          </p:cNvSpPr>
          <p:nvPr>
            <p:ph type="title"/>
          </p:nvPr>
        </p:nvSpPr>
        <p:spPr/>
        <p:txBody>
          <a:bodyPr>
            <a:normAutofit fontScale="90000"/>
          </a:bodyPr>
          <a:lstStyle/>
          <a:p>
            <a:r>
              <a:rPr lang="en-US" dirty="0"/>
              <a:t>2C. Solve Logic Errors </a:t>
            </a:r>
          </a:p>
        </p:txBody>
      </p:sp>
      <p:pic>
        <p:nvPicPr>
          <p:cNvPr id="5" name="Picture 4" descr="A screenshot of a computer program&#10;&#10;Description automatically generated">
            <a:extLst>
              <a:ext uri="{FF2B5EF4-FFF2-40B4-BE49-F238E27FC236}">
                <a16:creationId xmlns:a16="http://schemas.microsoft.com/office/drawing/2014/main" id="{6F81BEB3-41CA-5EDB-FB91-7992DD49E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006167"/>
            <a:ext cx="4044126" cy="4845665"/>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D53B5ABA-68D4-76B1-DD2F-D5E6614016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2942" y="1009342"/>
            <a:ext cx="3097162" cy="5114141"/>
          </a:xfrm>
          <a:prstGeom prst="rect">
            <a:avLst/>
          </a:prstGeom>
        </p:spPr>
      </p:pic>
    </p:spTree>
    <p:extLst>
      <p:ext uri="{BB962C8B-B14F-4D97-AF65-F5344CB8AC3E}">
        <p14:creationId xmlns:p14="http://schemas.microsoft.com/office/powerpoint/2010/main" val="2401766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133350" y="3067493"/>
            <a:ext cx="8877300" cy="3190875"/>
          </a:xfrm>
        </p:spPr>
        <p:txBody>
          <a:bodyPr>
            <a:normAutofit/>
          </a:bodyPr>
          <a:lstStyle/>
          <a:p>
            <a:pPr marL="0" indent="0" algn="ctr">
              <a:spcBef>
                <a:spcPts val="1800"/>
              </a:spcBef>
              <a:buNone/>
            </a:pPr>
            <a:r>
              <a:rPr lang="en-CA" sz="5000"/>
              <a:t>Please return in 15 minutes. Enjoy the break!</a:t>
            </a:r>
          </a:p>
          <a:p>
            <a:pPr marL="0" indent="0" algn="ctr">
              <a:spcBef>
                <a:spcPts val="1800"/>
              </a:spcBef>
              <a:buNone/>
            </a:pPr>
            <a:r>
              <a:rPr lang="en-CA" sz="5000">
                <a:sym typeface="Wingdings" pitchFamily="2" charset="2"/>
              </a:rPr>
              <a:t></a:t>
            </a:r>
            <a:endParaRPr lang="en-CA" sz="5000"/>
          </a:p>
        </p:txBody>
      </p:sp>
      <p:pic>
        <p:nvPicPr>
          <p:cNvPr id="1028" name="Picture 4" descr="Coffee Makers - HamiltonBeach.ca">
            <a:extLst>
              <a:ext uri="{FF2B5EF4-FFF2-40B4-BE49-F238E27FC236}">
                <a16:creationId xmlns:a16="http://schemas.microsoft.com/office/drawing/2014/main" id="{89C801AA-D142-FE41-BE20-72681F441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271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180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F0625-C839-164E-B723-65CB603B62AD}"/>
              </a:ext>
            </a:extLst>
          </p:cNvPr>
          <p:cNvSpPr>
            <a:spLocks noGrp="1"/>
          </p:cNvSpPr>
          <p:nvPr>
            <p:ph type="title"/>
          </p:nvPr>
        </p:nvSpPr>
        <p:spPr/>
        <p:txBody>
          <a:bodyPr>
            <a:normAutofit fontScale="90000"/>
          </a:bodyPr>
          <a:lstStyle/>
          <a:p>
            <a:r>
              <a:rPr lang="en-US"/>
              <a:t>List</a:t>
            </a:r>
          </a:p>
        </p:txBody>
      </p:sp>
      <p:graphicFrame>
        <p:nvGraphicFramePr>
          <p:cNvPr id="4" name="Table 3">
            <a:extLst>
              <a:ext uri="{FF2B5EF4-FFF2-40B4-BE49-F238E27FC236}">
                <a16:creationId xmlns:a16="http://schemas.microsoft.com/office/drawing/2014/main" id="{8778969F-EB23-CA4E-A48F-8D02728E3BAE}"/>
              </a:ext>
            </a:extLst>
          </p:cNvPr>
          <p:cNvGraphicFramePr>
            <a:graphicFrameLocks noGrp="1"/>
          </p:cNvGraphicFramePr>
          <p:nvPr/>
        </p:nvGraphicFramePr>
        <p:xfrm>
          <a:off x="1496568" y="1580007"/>
          <a:ext cx="1813560" cy="2225040"/>
        </p:xfrm>
        <a:graphic>
          <a:graphicData uri="http://schemas.openxmlformats.org/drawingml/2006/table">
            <a:tbl>
              <a:tblPr firstRow="1" bandRow="1">
                <a:tableStyleId>{5C22544A-7EE6-4342-B048-85BDC9FD1C3A}</a:tableStyleId>
              </a:tblPr>
              <a:tblGrid>
                <a:gridCol w="1813560">
                  <a:extLst>
                    <a:ext uri="{9D8B030D-6E8A-4147-A177-3AD203B41FA5}">
                      <a16:colId xmlns:a16="http://schemas.microsoft.com/office/drawing/2014/main" val="3831961491"/>
                    </a:ext>
                  </a:extLst>
                </a:gridCol>
              </a:tblGrid>
              <a:tr h="370840">
                <a:tc>
                  <a:txBody>
                    <a:bodyPr/>
                    <a:lstStyle/>
                    <a:p>
                      <a:pPr algn="ctr"/>
                      <a:r>
                        <a:rPr lang="en-US" err="1"/>
                        <a:t>nList</a:t>
                      </a:r>
                      <a:endParaRPr lang="en-US"/>
                    </a:p>
                  </a:txBody>
                  <a:tcPr/>
                </a:tc>
                <a:extLst>
                  <a:ext uri="{0D108BD9-81ED-4DB2-BD59-A6C34878D82A}">
                    <a16:rowId xmlns:a16="http://schemas.microsoft.com/office/drawing/2014/main" val="900473237"/>
                  </a:ext>
                </a:extLst>
              </a:tr>
              <a:tr h="370840">
                <a:tc>
                  <a:txBody>
                    <a:bodyPr/>
                    <a:lstStyle/>
                    <a:p>
                      <a:pPr algn="ctr"/>
                      <a:r>
                        <a:rPr lang="en-US"/>
                        <a:t>1</a:t>
                      </a:r>
                    </a:p>
                  </a:txBody>
                  <a:tcPr/>
                </a:tc>
                <a:extLst>
                  <a:ext uri="{0D108BD9-81ED-4DB2-BD59-A6C34878D82A}">
                    <a16:rowId xmlns:a16="http://schemas.microsoft.com/office/drawing/2014/main" val="1681275786"/>
                  </a:ext>
                </a:extLst>
              </a:tr>
              <a:tr h="370840">
                <a:tc>
                  <a:txBody>
                    <a:bodyPr/>
                    <a:lstStyle/>
                    <a:p>
                      <a:pPr algn="ctr"/>
                      <a:r>
                        <a:rPr lang="en-US"/>
                        <a:t>2</a:t>
                      </a:r>
                    </a:p>
                  </a:txBody>
                  <a:tcPr/>
                </a:tc>
                <a:extLst>
                  <a:ext uri="{0D108BD9-81ED-4DB2-BD59-A6C34878D82A}">
                    <a16:rowId xmlns:a16="http://schemas.microsoft.com/office/drawing/2014/main" val="4012915501"/>
                  </a:ext>
                </a:extLst>
              </a:tr>
              <a:tr h="370840">
                <a:tc>
                  <a:txBody>
                    <a:bodyPr/>
                    <a:lstStyle/>
                    <a:p>
                      <a:pPr algn="ctr"/>
                      <a:r>
                        <a:rPr lang="en-US"/>
                        <a:t>3</a:t>
                      </a:r>
                    </a:p>
                  </a:txBody>
                  <a:tcPr/>
                </a:tc>
                <a:extLst>
                  <a:ext uri="{0D108BD9-81ED-4DB2-BD59-A6C34878D82A}">
                    <a16:rowId xmlns:a16="http://schemas.microsoft.com/office/drawing/2014/main" val="1480509079"/>
                  </a:ext>
                </a:extLst>
              </a:tr>
              <a:tr h="370840">
                <a:tc>
                  <a:txBody>
                    <a:bodyPr/>
                    <a:lstStyle/>
                    <a:p>
                      <a:pPr algn="ctr"/>
                      <a:r>
                        <a:rPr lang="en-US"/>
                        <a:t>4</a:t>
                      </a:r>
                    </a:p>
                  </a:txBody>
                  <a:tcPr/>
                </a:tc>
                <a:extLst>
                  <a:ext uri="{0D108BD9-81ED-4DB2-BD59-A6C34878D82A}">
                    <a16:rowId xmlns:a16="http://schemas.microsoft.com/office/drawing/2014/main" val="682571337"/>
                  </a:ext>
                </a:extLst>
              </a:tr>
              <a:tr h="370840">
                <a:tc>
                  <a:txBody>
                    <a:bodyPr/>
                    <a:lstStyle/>
                    <a:p>
                      <a:pPr algn="ctr"/>
                      <a:r>
                        <a:rPr lang="en-US"/>
                        <a:t>5</a:t>
                      </a:r>
                    </a:p>
                  </a:txBody>
                  <a:tcPr/>
                </a:tc>
                <a:extLst>
                  <a:ext uri="{0D108BD9-81ED-4DB2-BD59-A6C34878D82A}">
                    <a16:rowId xmlns:a16="http://schemas.microsoft.com/office/drawing/2014/main" val="2970129513"/>
                  </a:ext>
                </a:extLst>
              </a:tr>
            </a:tbl>
          </a:graphicData>
        </a:graphic>
      </p:graphicFrame>
      <p:graphicFrame>
        <p:nvGraphicFramePr>
          <p:cNvPr id="6" name="Table 5">
            <a:extLst>
              <a:ext uri="{FF2B5EF4-FFF2-40B4-BE49-F238E27FC236}">
                <a16:creationId xmlns:a16="http://schemas.microsoft.com/office/drawing/2014/main" id="{CFF27873-0409-9541-AC7F-820225FF4393}"/>
              </a:ext>
            </a:extLst>
          </p:cNvPr>
          <p:cNvGraphicFramePr>
            <a:graphicFrameLocks noGrp="1"/>
          </p:cNvGraphicFramePr>
          <p:nvPr/>
        </p:nvGraphicFramePr>
        <p:xfrm>
          <a:off x="5128768" y="1652588"/>
          <a:ext cx="1930400" cy="2225040"/>
        </p:xfrm>
        <a:graphic>
          <a:graphicData uri="http://schemas.openxmlformats.org/drawingml/2006/table">
            <a:tbl>
              <a:tblPr firstRow="1" bandRow="1">
                <a:tableStyleId>{5C22544A-7EE6-4342-B048-85BDC9FD1C3A}</a:tableStyleId>
              </a:tblPr>
              <a:tblGrid>
                <a:gridCol w="1930400">
                  <a:extLst>
                    <a:ext uri="{9D8B030D-6E8A-4147-A177-3AD203B41FA5}">
                      <a16:colId xmlns:a16="http://schemas.microsoft.com/office/drawing/2014/main" val="652758024"/>
                    </a:ext>
                  </a:extLst>
                </a:gridCol>
              </a:tblGrid>
              <a:tr h="370840">
                <a:tc>
                  <a:txBody>
                    <a:bodyPr/>
                    <a:lstStyle/>
                    <a:p>
                      <a:pPr algn="ctr"/>
                      <a:r>
                        <a:rPr lang="en-US" err="1"/>
                        <a:t>evenList</a:t>
                      </a:r>
                      <a:endParaRPr lang="en-US"/>
                    </a:p>
                  </a:txBody>
                  <a:tcPr/>
                </a:tc>
                <a:extLst>
                  <a:ext uri="{0D108BD9-81ED-4DB2-BD59-A6C34878D82A}">
                    <a16:rowId xmlns:a16="http://schemas.microsoft.com/office/drawing/2014/main" val="900473237"/>
                  </a:ext>
                </a:extLst>
              </a:tr>
              <a:tr h="370840">
                <a:tc>
                  <a:txBody>
                    <a:bodyPr/>
                    <a:lstStyle/>
                    <a:p>
                      <a:pPr algn="ctr"/>
                      <a:r>
                        <a:rPr lang="en-US"/>
                        <a:t>2</a:t>
                      </a:r>
                    </a:p>
                  </a:txBody>
                  <a:tcPr/>
                </a:tc>
                <a:extLst>
                  <a:ext uri="{0D108BD9-81ED-4DB2-BD59-A6C34878D82A}">
                    <a16:rowId xmlns:a16="http://schemas.microsoft.com/office/drawing/2014/main" val="1681275786"/>
                  </a:ext>
                </a:extLst>
              </a:tr>
              <a:tr h="370840">
                <a:tc>
                  <a:txBody>
                    <a:bodyPr/>
                    <a:lstStyle/>
                    <a:p>
                      <a:pPr algn="ctr"/>
                      <a:r>
                        <a:rPr lang="en-US"/>
                        <a:t>4</a:t>
                      </a:r>
                    </a:p>
                  </a:txBody>
                  <a:tcPr/>
                </a:tc>
                <a:extLst>
                  <a:ext uri="{0D108BD9-81ED-4DB2-BD59-A6C34878D82A}">
                    <a16:rowId xmlns:a16="http://schemas.microsoft.com/office/drawing/2014/main" val="4012915501"/>
                  </a:ext>
                </a:extLst>
              </a:tr>
              <a:tr h="370840">
                <a:tc>
                  <a:txBody>
                    <a:bodyPr/>
                    <a:lstStyle/>
                    <a:p>
                      <a:pPr algn="ctr"/>
                      <a:r>
                        <a:rPr lang="en-US"/>
                        <a:t>6</a:t>
                      </a:r>
                    </a:p>
                  </a:txBody>
                  <a:tcPr/>
                </a:tc>
                <a:extLst>
                  <a:ext uri="{0D108BD9-81ED-4DB2-BD59-A6C34878D82A}">
                    <a16:rowId xmlns:a16="http://schemas.microsoft.com/office/drawing/2014/main" val="1480509079"/>
                  </a:ext>
                </a:extLst>
              </a:tr>
              <a:tr h="370840">
                <a:tc>
                  <a:txBody>
                    <a:bodyPr/>
                    <a:lstStyle/>
                    <a:p>
                      <a:pPr algn="ctr"/>
                      <a:r>
                        <a:rPr lang="en-US"/>
                        <a:t>8</a:t>
                      </a:r>
                    </a:p>
                  </a:txBody>
                  <a:tcPr/>
                </a:tc>
                <a:extLst>
                  <a:ext uri="{0D108BD9-81ED-4DB2-BD59-A6C34878D82A}">
                    <a16:rowId xmlns:a16="http://schemas.microsoft.com/office/drawing/2014/main" val="682571337"/>
                  </a:ext>
                </a:extLst>
              </a:tr>
              <a:tr h="370840">
                <a:tc>
                  <a:txBody>
                    <a:bodyPr/>
                    <a:lstStyle/>
                    <a:p>
                      <a:pPr algn="ctr"/>
                      <a:r>
                        <a:rPr lang="en-US"/>
                        <a:t>10</a:t>
                      </a:r>
                    </a:p>
                  </a:txBody>
                  <a:tcPr/>
                </a:tc>
                <a:extLst>
                  <a:ext uri="{0D108BD9-81ED-4DB2-BD59-A6C34878D82A}">
                    <a16:rowId xmlns:a16="http://schemas.microsoft.com/office/drawing/2014/main" val="2970129513"/>
                  </a:ext>
                </a:extLst>
              </a:tr>
            </a:tbl>
          </a:graphicData>
        </a:graphic>
      </p:graphicFrame>
      <p:sp>
        <p:nvSpPr>
          <p:cNvPr id="3" name="TextBox 2">
            <a:extLst>
              <a:ext uri="{FF2B5EF4-FFF2-40B4-BE49-F238E27FC236}">
                <a16:creationId xmlns:a16="http://schemas.microsoft.com/office/drawing/2014/main" id="{A2DBC303-B14D-3D4F-A44F-A5AF86EEA199}"/>
              </a:ext>
            </a:extLst>
          </p:cNvPr>
          <p:cNvSpPr txBox="1"/>
          <p:nvPr/>
        </p:nvSpPr>
        <p:spPr>
          <a:xfrm>
            <a:off x="1335024" y="3950208"/>
            <a:ext cx="7351776" cy="2031325"/>
          </a:xfrm>
          <a:prstGeom prst="rect">
            <a:avLst/>
          </a:prstGeom>
          <a:noFill/>
        </p:spPr>
        <p:txBody>
          <a:bodyPr wrap="square" rtlCol="0">
            <a:spAutoFit/>
          </a:bodyPr>
          <a:lstStyle/>
          <a:p>
            <a:r>
              <a:rPr lang="en-US">
                <a:solidFill>
                  <a:srgbClr val="00B050"/>
                </a:solidFill>
              </a:rPr>
              <a:t># To define a list    </a:t>
            </a:r>
          </a:p>
          <a:p>
            <a:endParaRPr lang="en-US">
              <a:solidFill>
                <a:srgbClr val="00B050"/>
              </a:solidFill>
            </a:endParaRPr>
          </a:p>
          <a:p>
            <a:r>
              <a:rPr lang="en-US">
                <a:solidFill>
                  <a:srgbClr val="00B050"/>
                </a:solidFill>
              </a:rPr>
              <a:t>	</a:t>
            </a:r>
            <a:r>
              <a:rPr lang="en-US" err="1"/>
              <a:t>nList</a:t>
            </a:r>
            <a:r>
              <a:rPr lang="en-US"/>
              <a:t> = []				</a:t>
            </a:r>
            <a:r>
              <a:rPr lang="en-US" err="1"/>
              <a:t>evenList</a:t>
            </a:r>
            <a:r>
              <a:rPr lang="en-US"/>
              <a:t> = []	</a:t>
            </a:r>
          </a:p>
          <a:p>
            <a:endParaRPr lang="en-US"/>
          </a:p>
          <a:p>
            <a:r>
              <a:rPr lang="en-US">
                <a:solidFill>
                  <a:srgbClr val="00B050"/>
                </a:solidFill>
              </a:rPr>
              <a:t># To store the numbers in the list</a:t>
            </a:r>
          </a:p>
          <a:p>
            <a:r>
              <a:rPr lang="en-US"/>
              <a:t>	</a:t>
            </a:r>
          </a:p>
          <a:p>
            <a:r>
              <a:rPr lang="en-US"/>
              <a:t>	</a:t>
            </a:r>
            <a:r>
              <a:rPr lang="en-US" err="1"/>
              <a:t>nList.append</a:t>
            </a:r>
            <a:r>
              <a:rPr lang="en-US"/>
              <a:t>(n)			</a:t>
            </a:r>
            <a:r>
              <a:rPr lang="en-US" err="1"/>
              <a:t>evenList.append</a:t>
            </a:r>
            <a:r>
              <a:rPr lang="en-US"/>
              <a:t>(even)</a:t>
            </a:r>
          </a:p>
        </p:txBody>
      </p:sp>
      <p:sp>
        <p:nvSpPr>
          <p:cNvPr id="7" name="TextBox 6">
            <a:extLst>
              <a:ext uri="{FF2B5EF4-FFF2-40B4-BE49-F238E27FC236}">
                <a16:creationId xmlns:a16="http://schemas.microsoft.com/office/drawing/2014/main" id="{37ECF7D7-4383-6446-B7FA-9DD495C2C76D}"/>
              </a:ext>
            </a:extLst>
          </p:cNvPr>
          <p:cNvSpPr txBox="1"/>
          <p:nvPr/>
        </p:nvSpPr>
        <p:spPr>
          <a:xfrm>
            <a:off x="457200" y="1062300"/>
            <a:ext cx="6803136" cy="369332"/>
          </a:xfrm>
          <a:prstGeom prst="rect">
            <a:avLst/>
          </a:prstGeom>
          <a:noFill/>
        </p:spPr>
        <p:txBody>
          <a:bodyPr wrap="square" rtlCol="0">
            <a:spAutoFit/>
          </a:bodyPr>
          <a:lstStyle/>
          <a:p>
            <a:r>
              <a:rPr lang="en-US"/>
              <a:t>The lists are used to store an array of elements</a:t>
            </a:r>
          </a:p>
        </p:txBody>
      </p:sp>
    </p:spTree>
    <p:extLst>
      <p:ext uri="{BB962C8B-B14F-4D97-AF65-F5344CB8AC3E}">
        <p14:creationId xmlns:p14="http://schemas.microsoft.com/office/powerpoint/2010/main" val="3012505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FE81F-6527-EC43-9D68-0B758B8F869C}"/>
              </a:ext>
            </a:extLst>
          </p:cNvPr>
          <p:cNvSpPr>
            <a:spLocks noGrp="1"/>
          </p:cNvSpPr>
          <p:nvPr>
            <p:ph type="title"/>
          </p:nvPr>
        </p:nvSpPr>
        <p:spPr/>
        <p:txBody>
          <a:bodyPr>
            <a:normAutofit fontScale="90000"/>
          </a:bodyPr>
          <a:lstStyle/>
          <a:p>
            <a:r>
              <a:rPr lang="en-US"/>
              <a:t>List</a:t>
            </a:r>
          </a:p>
        </p:txBody>
      </p:sp>
      <p:pic>
        <p:nvPicPr>
          <p:cNvPr id="4" name="Picture 3" descr="A screenshot of a computer program&#10;&#10;Description automatically generated">
            <a:extLst>
              <a:ext uri="{FF2B5EF4-FFF2-40B4-BE49-F238E27FC236}">
                <a16:creationId xmlns:a16="http://schemas.microsoft.com/office/drawing/2014/main" id="{219681C7-4CEC-22FE-4DA2-DD52072076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4073" y="1192865"/>
            <a:ext cx="6255854" cy="4472270"/>
          </a:xfrm>
          <a:prstGeom prst="rect">
            <a:avLst/>
          </a:prstGeom>
        </p:spPr>
      </p:pic>
    </p:spTree>
    <p:extLst>
      <p:ext uri="{BB962C8B-B14F-4D97-AF65-F5344CB8AC3E}">
        <p14:creationId xmlns:p14="http://schemas.microsoft.com/office/powerpoint/2010/main" val="935306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25D2-D4FB-A046-A27E-56A8CBE142F6}"/>
              </a:ext>
            </a:extLst>
          </p:cNvPr>
          <p:cNvSpPr>
            <a:spLocks noGrp="1"/>
          </p:cNvSpPr>
          <p:nvPr>
            <p:ph type="title"/>
          </p:nvPr>
        </p:nvSpPr>
        <p:spPr/>
        <p:txBody>
          <a:bodyPr>
            <a:normAutofit/>
          </a:bodyPr>
          <a:lstStyle/>
          <a:p>
            <a:r>
              <a:rPr lang="en-US" sz="2800"/>
              <a:t>Input a list using a for loop</a:t>
            </a:r>
          </a:p>
        </p:txBody>
      </p:sp>
      <p:pic>
        <p:nvPicPr>
          <p:cNvPr id="4" name="Picture 3" descr="A screenshot of a computer program&#10;&#10;Description automatically generated">
            <a:extLst>
              <a:ext uri="{FF2B5EF4-FFF2-40B4-BE49-F238E27FC236}">
                <a16:creationId xmlns:a16="http://schemas.microsoft.com/office/drawing/2014/main" id="{BCF2F6BE-EC8F-F4DF-E7AE-91BB6B9CDF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543388"/>
            <a:ext cx="7772400" cy="3771223"/>
          </a:xfrm>
          <a:prstGeom prst="rect">
            <a:avLst/>
          </a:prstGeom>
        </p:spPr>
      </p:pic>
    </p:spTree>
    <p:extLst>
      <p:ext uri="{BB962C8B-B14F-4D97-AF65-F5344CB8AC3E}">
        <p14:creationId xmlns:p14="http://schemas.microsoft.com/office/powerpoint/2010/main" val="821327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59C4E-4C4E-6D4C-9B9D-498B824C9886}"/>
              </a:ext>
            </a:extLst>
          </p:cNvPr>
          <p:cNvSpPr>
            <a:spLocks noGrp="1"/>
          </p:cNvSpPr>
          <p:nvPr>
            <p:ph type="title"/>
          </p:nvPr>
        </p:nvSpPr>
        <p:spPr/>
        <p:txBody>
          <a:bodyPr>
            <a:normAutofit/>
          </a:bodyPr>
          <a:lstStyle/>
          <a:p>
            <a:r>
              <a:rPr lang="en-US" sz="2800" dirty="0"/>
              <a:t>Using the .split() function</a:t>
            </a:r>
          </a:p>
        </p:txBody>
      </p:sp>
      <p:pic>
        <p:nvPicPr>
          <p:cNvPr id="7" name="Picture 6" descr="A screenshot of a computer program&#10;&#10;Description automatically generated">
            <a:extLst>
              <a:ext uri="{FF2B5EF4-FFF2-40B4-BE49-F238E27FC236}">
                <a16:creationId xmlns:a16="http://schemas.microsoft.com/office/drawing/2014/main" id="{549EAA34-DC5D-4834-57F3-A97EFDA484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042674"/>
            <a:ext cx="7772400" cy="2022456"/>
          </a:xfrm>
          <a:prstGeom prst="rect">
            <a:avLst/>
          </a:prstGeom>
        </p:spPr>
      </p:pic>
    </p:spTree>
    <p:extLst>
      <p:ext uri="{BB962C8B-B14F-4D97-AF65-F5344CB8AC3E}">
        <p14:creationId xmlns:p14="http://schemas.microsoft.com/office/powerpoint/2010/main" val="144585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56FD-41A0-9E92-F300-9B5EDE150254}"/>
              </a:ext>
            </a:extLst>
          </p:cNvPr>
          <p:cNvSpPr>
            <a:spLocks noGrp="1"/>
          </p:cNvSpPr>
          <p:nvPr>
            <p:ph type="title"/>
          </p:nvPr>
        </p:nvSpPr>
        <p:spPr/>
        <p:txBody>
          <a:bodyPr>
            <a:normAutofit fontScale="90000"/>
          </a:bodyPr>
          <a:lstStyle/>
          <a:p>
            <a:r>
              <a:rPr lang="en-US"/>
              <a:t>You try! </a:t>
            </a:r>
          </a:p>
        </p:txBody>
      </p:sp>
      <p:sp>
        <p:nvSpPr>
          <p:cNvPr id="3" name="Text Placeholder 2">
            <a:extLst>
              <a:ext uri="{FF2B5EF4-FFF2-40B4-BE49-F238E27FC236}">
                <a16:creationId xmlns:a16="http://schemas.microsoft.com/office/drawing/2014/main" id="{5AC91A6C-75C9-2E65-A0AE-27BEC3A72700}"/>
              </a:ext>
            </a:extLst>
          </p:cNvPr>
          <p:cNvSpPr>
            <a:spLocks noGrp="1"/>
          </p:cNvSpPr>
          <p:nvPr>
            <p:ph type="body" sz="quarter" idx="12"/>
          </p:nvPr>
        </p:nvSpPr>
        <p:spPr/>
        <p:txBody>
          <a:bodyPr/>
          <a:lstStyle/>
          <a:p>
            <a:r>
              <a:rPr lang="en-US"/>
              <a:t>Ask the user to give you two points </a:t>
            </a:r>
          </a:p>
          <a:p>
            <a:r>
              <a:rPr lang="en-US"/>
              <a:t>Calculate the slope using the two points</a:t>
            </a:r>
          </a:p>
        </p:txBody>
      </p:sp>
    </p:spTree>
    <p:extLst>
      <p:ext uri="{BB962C8B-B14F-4D97-AF65-F5344CB8AC3E}">
        <p14:creationId xmlns:p14="http://schemas.microsoft.com/office/powerpoint/2010/main" val="19513848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DA1F8-557B-0243-AF94-D853A28F0984}"/>
              </a:ext>
            </a:extLst>
          </p:cNvPr>
          <p:cNvSpPr>
            <a:spLocks noGrp="1"/>
          </p:cNvSpPr>
          <p:nvPr>
            <p:ph type="title"/>
          </p:nvPr>
        </p:nvSpPr>
        <p:spPr/>
        <p:txBody>
          <a:bodyPr>
            <a:normAutofit/>
          </a:bodyPr>
          <a:lstStyle/>
          <a:p>
            <a:r>
              <a:rPr lang="en-US" sz="2800"/>
              <a:t>Calculate the Slope</a:t>
            </a:r>
          </a:p>
        </p:txBody>
      </p:sp>
      <p:pic>
        <p:nvPicPr>
          <p:cNvPr id="6" name="Picture 5" descr="A screenshot of a computer code&#10;&#10;Description automatically generated">
            <a:extLst>
              <a:ext uri="{FF2B5EF4-FFF2-40B4-BE49-F238E27FC236}">
                <a16:creationId xmlns:a16="http://schemas.microsoft.com/office/drawing/2014/main" id="{FCAF6EBF-2A91-874E-8975-5FDD957EA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666" y="2001088"/>
            <a:ext cx="7772400" cy="2027582"/>
          </a:xfrm>
          <a:prstGeom prst="rect">
            <a:avLst/>
          </a:prstGeom>
        </p:spPr>
      </p:pic>
    </p:spTree>
    <p:extLst>
      <p:ext uri="{BB962C8B-B14F-4D97-AF65-F5344CB8AC3E}">
        <p14:creationId xmlns:p14="http://schemas.microsoft.com/office/powerpoint/2010/main" val="3956659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0336D-C5A5-C219-850F-1D9D2FD684D3}"/>
              </a:ext>
            </a:extLst>
          </p:cNvPr>
          <p:cNvSpPr>
            <a:spLocks noGrp="1"/>
          </p:cNvSpPr>
          <p:nvPr>
            <p:ph type="title"/>
          </p:nvPr>
        </p:nvSpPr>
        <p:spPr/>
        <p:txBody>
          <a:bodyPr>
            <a:normAutofit fontScale="90000"/>
          </a:bodyPr>
          <a:lstStyle/>
          <a:p>
            <a:r>
              <a:rPr lang="en-US" dirty="0"/>
              <a:t>Planning Session</a:t>
            </a:r>
          </a:p>
        </p:txBody>
      </p:sp>
      <p:sp>
        <p:nvSpPr>
          <p:cNvPr id="3" name="Text Placeholder 2">
            <a:extLst>
              <a:ext uri="{FF2B5EF4-FFF2-40B4-BE49-F238E27FC236}">
                <a16:creationId xmlns:a16="http://schemas.microsoft.com/office/drawing/2014/main" id="{2D2E0DC8-C444-5E0E-8388-78D235C3DC61}"/>
              </a:ext>
            </a:extLst>
          </p:cNvPr>
          <p:cNvSpPr>
            <a:spLocks noGrp="1"/>
          </p:cNvSpPr>
          <p:nvPr>
            <p:ph type="body" sz="quarter" idx="12"/>
          </p:nvPr>
        </p:nvSpPr>
        <p:spPr/>
        <p:txBody>
          <a:bodyPr/>
          <a:lstStyle/>
          <a:p>
            <a:r>
              <a:rPr lang="en-US" dirty="0"/>
              <a:t>With your school team, take this time to plan how you will incorporate coding into your lesson plans from this week to June.</a:t>
            </a:r>
          </a:p>
        </p:txBody>
      </p:sp>
      <p:pic>
        <p:nvPicPr>
          <p:cNvPr id="1026" name="Picture 2" descr="Strategic Planning: What It Is and How To Achieve It">
            <a:extLst>
              <a:ext uri="{FF2B5EF4-FFF2-40B4-BE49-F238E27FC236}">
                <a16:creationId xmlns:a16="http://schemas.microsoft.com/office/drawing/2014/main" id="{CB49E112-1F8C-9D9A-1EE1-E98B48B265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828" y="2969658"/>
            <a:ext cx="3447393" cy="2297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715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B456-E209-81B8-E74D-5B244B06767B}"/>
              </a:ext>
            </a:extLst>
          </p:cNvPr>
          <p:cNvSpPr>
            <a:spLocks noGrp="1"/>
          </p:cNvSpPr>
          <p:nvPr>
            <p:ph type="title"/>
          </p:nvPr>
        </p:nvSpPr>
        <p:spPr/>
        <p:txBody>
          <a:bodyPr>
            <a:normAutofit fontScale="90000"/>
          </a:bodyPr>
          <a:lstStyle/>
          <a:p>
            <a:r>
              <a:rPr lang="en-US" dirty="0"/>
              <a:t>TDSB Teacher Sharing Time</a:t>
            </a:r>
          </a:p>
        </p:txBody>
      </p:sp>
      <p:sp>
        <p:nvSpPr>
          <p:cNvPr id="3" name="Text Placeholder 2">
            <a:extLst>
              <a:ext uri="{FF2B5EF4-FFF2-40B4-BE49-F238E27FC236}">
                <a16:creationId xmlns:a16="http://schemas.microsoft.com/office/drawing/2014/main" id="{4C0A4E4D-A490-08D6-2D4C-847CEBF65D6A}"/>
              </a:ext>
            </a:extLst>
          </p:cNvPr>
          <p:cNvSpPr>
            <a:spLocks noGrp="1"/>
          </p:cNvSpPr>
          <p:nvPr>
            <p:ph type="body" sz="quarter" idx="12"/>
          </p:nvPr>
        </p:nvSpPr>
        <p:spPr/>
        <p:txBody>
          <a:bodyPr vert="horz" lIns="91440" tIns="45720" rIns="91440" bIns="45720" rtlCol="0" anchor="t">
            <a:normAutofit/>
          </a:bodyPr>
          <a:lstStyle/>
          <a:p>
            <a:r>
              <a:rPr lang="en-US" dirty="0"/>
              <a:t>Come up and share with us any coding activities/lessons or experiences that you have integrated in your classroom</a:t>
            </a:r>
          </a:p>
        </p:txBody>
      </p:sp>
      <p:pic>
        <p:nvPicPr>
          <p:cNvPr id="4" name="Picture 3" descr="Style of Presentation Formal VS Informal - 4 Presentation">
            <a:extLst>
              <a:ext uri="{FF2B5EF4-FFF2-40B4-BE49-F238E27FC236}">
                <a16:creationId xmlns:a16="http://schemas.microsoft.com/office/drawing/2014/main" id="{1E4EE1E4-BA47-26B6-B434-832AF6A4DDD3}"/>
              </a:ext>
            </a:extLst>
          </p:cNvPr>
          <p:cNvPicPr>
            <a:picLocks noChangeAspect="1"/>
          </p:cNvPicPr>
          <p:nvPr/>
        </p:nvPicPr>
        <p:blipFill>
          <a:blip r:embed="rId3"/>
          <a:stretch>
            <a:fillRect/>
          </a:stretch>
        </p:blipFill>
        <p:spPr>
          <a:xfrm>
            <a:off x="1940875" y="3024037"/>
            <a:ext cx="5286375" cy="2981325"/>
          </a:xfrm>
          <a:prstGeom prst="rect">
            <a:avLst/>
          </a:prstGeom>
        </p:spPr>
      </p:pic>
    </p:spTree>
    <p:extLst>
      <p:ext uri="{BB962C8B-B14F-4D97-AF65-F5344CB8AC3E}">
        <p14:creationId xmlns:p14="http://schemas.microsoft.com/office/powerpoint/2010/main" val="3949491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133350" y="3067493"/>
            <a:ext cx="8877300" cy="3190875"/>
          </a:xfrm>
        </p:spPr>
        <p:txBody>
          <a:bodyPr>
            <a:normAutofit/>
          </a:bodyPr>
          <a:lstStyle/>
          <a:p>
            <a:pPr marL="0" indent="0" algn="ctr">
              <a:spcBef>
                <a:spcPts val="1800"/>
              </a:spcBef>
              <a:buNone/>
            </a:pPr>
            <a:r>
              <a:rPr lang="en-CA" sz="5000"/>
              <a:t>Please return in 1 hour. </a:t>
            </a:r>
          </a:p>
          <a:p>
            <a:pPr marL="0" indent="0" algn="ctr">
              <a:spcBef>
                <a:spcPts val="1800"/>
              </a:spcBef>
              <a:buNone/>
            </a:pPr>
            <a:r>
              <a:rPr lang="en-CA" sz="5000"/>
              <a:t>Enjoy the break!</a:t>
            </a:r>
          </a:p>
          <a:p>
            <a:pPr marL="0" indent="0" algn="ctr">
              <a:spcBef>
                <a:spcPts val="1800"/>
              </a:spcBef>
              <a:buNone/>
            </a:pPr>
            <a:r>
              <a:rPr lang="en-CA" sz="5000">
                <a:sym typeface="Wingdings" pitchFamily="2" charset="2"/>
              </a:rPr>
              <a:t></a:t>
            </a:r>
            <a:endParaRPr lang="en-CA" sz="5000"/>
          </a:p>
        </p:txBody>
      </p:sp>
      <p:pic>
        <p:nvPicPr>
          <p:cNvPr id="1026" name="Picture 2" descr="7 Healthy Lunch Ideas For The Workday, As Recommended By A Nutritionist –  Forbes Health">
            <a:extLst>
              <a:ext uri="{FF2B5EF4-FFF2-40B4-BE49-F238E27FC236}">
                <a16:creationId xmlns:a16="http://schemas.microsoft.com/office/drawing/2014/main" id="{3173BFBD-2F4B-779E-93F3-C14E60B49A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334" b="8973"/>
          <a:stretch/>
        </p:blipFill>
        <p:spPr bwMode="auto">
          <a:xfrm>
            <a:off x="0" y="-123381"/>
            <a:ext cx="9144000" cy="30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053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866D-D087-F2A8-DA1A-656B26C73EE4}"/>
              </a:ext>
            </a:extLst>
          </p:cNvPr>
          <p:cNvSpPr>
            <a:spLocks noGrp="1"/>
          </p:cNvSpPr>
          <p:nvPr>
            <p:ph type="title"/>
          </p:nvPr>
        </p:nvSpPr>
        <p:spPr/>
        <p:txBody>
          <a:bodyPr>
            <a:normAutofit fontScale="90000"/>
          </a:bodyPr>
          <a:lstStyle/>
          <a:p>
            <a:r>
              <a:rPr lang="en-US" dirty="0" err="1"/>
              <a:t>Wipebook</a:t>
            </a:r>
            <a:r>
              <a:rPr lang="en-US" dirty="0"/>
              <a:t> Chart Prize</a:t>
            </a:r>
          </a:p>
        </p:txBody>
      </p:sp>
      <p:pic>
        <p:nvPicPr>
          <p:cNvPr id="4" name="Picture 3" descr="A black and white page with a white sheet of paper with text&#10;&#10;Description automatically generated">
            <a:extLst>
              <a:ext uri="{FF2B5EF4-FFF2-40B4-BE49-F238E27FC236}">
                <a16:creationId xmlns:a16="http://schemas.microsoft.com/office/drawing/2014/main" id="{C9123F4A-FC9D-7F3C-EF7B-508257984D7F}"/>
              </a:ext>
            </a:extLst>
          </p:cNvPr>
          <p:cNvPicPr>
            <a:picLocks noChangeAspect="1"/>
          </p:cNvPicPr>
          <p:nvPr/>
        </p:nvPicPr>
        <p:blipFill rotWithShape="1">
          <a:blip r:embed="rId2"/>
          <a:srcRect t="-281" r="-170" b="16548"/>
          <a:stretch/>
        </p:blipFill>
        <p:spPr>
          <a:xfrm>
            <a:off x="1927029" y="1313873"/>
            <a:ext cx="5283912" cy="4226583"/>
          </a:xfrm>
          <a:prstGeom prst="rect">
            <a:avLst/>
          </a:prstGeom>
        </p:spPr>
      </p:pic>
    </p:spTree>
    <p:extLst>
      <p:ext uri="{BB962C8B-B14F-4D97-AF65-F5344CB8AC3E}">
        <p14:creationId xmlns:p14="http://schemas.microsoft.com/office/powerpoint/2010/main" val="3414838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6119-E71B-022C-AD7D-2A8AB41A12A0}"/>
              </a:ext>
            </a:extLst>
          </p:cNvPr>
          <p:cNvSpPr>
            <a:spLocks noGrp="1"/>
          </p:cNvSpPr>
          <p:nvPr>
            <p:ph type="ctrTitle"/>
          </p:nvPr>
        </p:nvSpPr>
        <p:spPr/>
        <p:txBody>
          <a:bodyPr/>
          <a:lstStyle/>
          <a:p>
            <a:r>
              <a:rPr lang="en-US"/>
              <a:t>Introduction to Graphs</a:t>
            </a:r>
          </a:p>
        </p:txBody>
      </p:sp>
      <p:sp>
        <p:nvSpPr>
          <p:cNvPr id="3" name="Subtitle 2">
            <a:extLst>
              <a:ext uri="{FF2B5EF4-FFF2-40B4-BE49-F238E27FC236}">
                <a16:creationId xmlns:a16="http://schemas.microsoft.com/office/drawing/2014/main" id="{1D76C2EA-BD22-7014-41EA-543CC7BD8506}"/>
              </a:ext>
            </a:extLst>
          </p:cNvPr>
          <p:cNvSpPr>
            <a:spLocks noGrp="1"/>
          </p:cNvSpPr>
          <p:nvPr>
            <p:ph type="subTitle" idx="1"/>
          </p:nvPr>
        </p:nvSpPr>
        <p:spPr/>
        <p:txBody>
          <a:bodyPr/>
          <a:lstStyle/>
          <a:p>
            <a:r>
              <a:rPr lang="en-US"/>
              <a:t> </a:t>
            </a:r>
          </a:p>
        </p:txBody>
      </p:sp>
      <p:sp>
        <p:nvSpPr>
          <p:cNvPr id="4" name="Subtitle 2">
            <a:extLst>
              <a:ext uri="{FF2B5EF4-FFF2-40B4-BE49-F238E27FC236}">
                <a16:creationId xmlns:a16="http://schemas.microsoft.com/office/drawing/2014/main" id="{9AE90C98-1FFF-9D14-68AC-539E776E100B}"/>
              </a:ext>
            </a:extLst>
          </p:cNvPr>
          <p:cNvSpPr txBox="1">
            <a:spLocks/>
          </p:cNvSpPr>
          <p:nvPr/>
        </p:nvSpPr>
        <p:spPr>
          <a:xfrm>
            <a:off x="-2" y="3505200"/>
            <a:ext cx="7083427" cy="1752600"/>
          </a:xfrm>
          <a:prstGeom prst="rect">
            <a:avLst/>
          </a:prstGeom>
          <a:solidFill>
            <a:schemeClr val="bg2"/>
          </a:solidFill>
        </p:spPr>
        <p:txBody>
          <a:bodyPr vert="horz" lIns="457200" tIns="228600" rIns="640080" bIns="137160" rtlCol="0">
            <a:noAutofit/>
          </a:bodyPr>
          <a:lstStyle>
            <a:lvl1pPr marL="0" indent="0" algn="l" defTabSz="914400" rtl="0" eaLnBrk="1" latinLnBrk="0" hangingPunct="1">
              <a:spcBef>
                <a:spcPts val="1200"/>
              </a:spcBef>
              <a:spcAft>
                <a:spcPts val="0"/>
              </a:spcAft>
              <a:buFont typeface="Wingdings" pitchFamily="2" charset="2"/>
              <a:buNone/>
              <a:defRPr sz="2500" kern="1200">
                <a:solidFill>
                  <a:schemeClr val="bg1"/>
                </a:solidFill>
                <a:latin typeface="+mn-lt"/>
                <a:ea typeface="+mn-ea"/>
                <a:cs typeface="Gentium"/>
              </a:defRPr>
            </a:lvl1pPr>
            <a:lvl2pPr marL="457200" indent="0" algn="ctr" defTabSz="914400" rtl="0" eaLnBrk="1" latinLnBrk="0" hangingPunct="1">
              <a:spcBef>
                <a:spcPts val="800"/>
              </a:spcBef>
              <a:buFont typeface="Arial"/>
              <a:buNone/>
              <a:defRPr sz="2800" kern="1200">
                <a:solidFill>
                  <a:schemeClr val="tx1">
                    <a:tint val="75000"/>
                  </a:schemeClr>
                </a:solidFill>
                <a:latin typeface="+mn-lt"/>
                <a:ea typeface="+mn-ea"/>
                <a:cs typeface="Gentium"/>
              </a:defRPr>
            </a:lvl2pPr>
            <a:lvl3pPr marL="914400" indent="0" algn="ctr" defTabSz="914400" rtl="0" eaLnBrk="1" latinLnBrk="0" hangingPunct="1">
              <a:spcBef>
                <a:spcPts val="800"/>
              </a:spcBef>
              <a:buFont typeface="Arial"/>
              <a:buNone/>
              <a:defRPr sz="2400" kern="1200">
                <a:solidFill>
                  <a:schemeClr val="tx1">
                    <a:tint val="75000"/>
                  </a:schemeClr>
                </a:solidFill>
                <a:latin typeface="+mn-lt"/>
                <a:ea typeface="+mn-ea"/>
                <a:cs typeface="Gentium"/>
              </a:defRPr>
            </a:lvl3pPr>
            <a:lvl4pPr marL="1371600" indent="0" algn="ctr" defTabSz="914400" rtl="0" eaLnBrk="1" latinLnBrk="0" hangingPunct="1">
              <a:spcBef>
                <a:spcPts val="800"/>
              </a:spcBef>
              <a:buFont typeface="Arial"/>
              <a:buNone/>
              <a:defRPr sz="2000" kern="1200">
                <a:solidFill>
                  <a:schemeClr val="tx1">
                    <a:tint val="75000"/>
                  </a:schemeClr>
                </a:solidFill>
                <a:latin typeface="+mn-lt"/>
                <a:ea typeface="+mn-ea"/>
                <a:cs typeface="Gentium"/>
              </a:defRPr>
            </a:lvl4pPr>
            <a:lvl5pPr marL="1828800" indent="0" algn="ctr" defTabSz="914400" rtl="0" eaLnBrk="1" latinLnBrk="0" hangingPunct="1">
              <a:spcBef>
                <a:spcPts val="800"/>
              </a:spcBef>
              <a:buFont typeface="Arial"/>
              <a:buNone/>
              <a:defRPr sz="2000" kern="1200">
                <a:solidFill>
                  <a:schemeClr val="tx1">
                    <a:tint val="75000"/>
                  </a:schemeClr>
                </a:solidFill>
                <a:latin typeface="+mn-lt"/>
                <a:ea typeface="+mn-ea"/>
                <a:cs typeface="Gentium"/>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CA" sz="1800" i="1">
              <a:cs typeface="Stone Humanist ITC Medium"/>
            </a:endParaRPr>
          </a:p>
        </p:txBody>
      </p:sp>
      <p:pic>
        <p:nvPicPr>
          <p:cNvPr id="11" name="Picture Placeholder 10" descr="A person typing on a computer&#10;&#10;Description automatically generated">
            <a:extLst>
              <a:ext uri="{FF2B5EF4-FFF2-40B4-BE49-F238E27FC236}">
                <a16:creationId xmlns:a16="http://schemas.microsoft.com/office/drawing/2014/main" id="{AF060F97-2B7F-9F8A-3C13-C2C69A07A3B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1533" b="21533"/>
          <a:stretch>
            <a:fillRect/>
          </a:stretch>
        </p:blipFill>
        <p:spPr>
          <a:xfrm>
            <a:off x="7083425" y="3505200"/>
            <a:ext cx="2060575" cy="1755775"/>
          </a:xfrm>
        </p:spPr>
      </p:pic>
    </p:spTree>
    <p:extLst>
      <p:ext uri="{BB962C8B-B14F-4D97-AF65-F5344CB8AC3E}">
        <p14:creationId xmlns:p14="http://schemas.microsoft.com/office/powerpoint/2010/main" val="4182426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7497-ABD6-B74A-8078-4592B3536DAF}"/>
              </a:ext>
            </a:extLst>
          </p:cNvPr>
          <p:cNvSpPr>
            <a:spLocks noGrp="1"/>
          </p:cNvSpPr>
          <p:nvPr>
            <p:ph type="title"/>
          </p:nvPr>
        </p:nvSpPr>
        <p:spPr/>
        <p:txBody>
          <a:bodyPr>
            <a:normAutofit fontScale="90000"/>
          </a:bodyPr>
          <a:lstStyle/>
          <a:p>
            <a:r>
              <a:rPr lang="en-US"/>
              <a:t>Graph</a:t>
            </a:r>
          </a:p>
        </p:txBody>
      </p:sp>
      <p:pic>
        <p:nvPicPr>
          <p:cNvPr id="5" name="Picture 4">
            <a:extLst>
              <a:ext uri="{FF2B5EF4-FFF2-40B4-BE49-F238E27FC236}">
                <a16:creationId xmlns:a16="http://schemas.microsoft.com/office/drawing/2014/main" id="{6E0568B6-381B-9143-9E10-2EE2E86C08AF}"/>
              </a:ext>
            </a:extLst>
          </p:cNvPr>
          <p:cNvPicPr>
            <a:picLocks noChangeAspect="1"/>
          </p:cNvPicPr>
          <p:nvPr/>
        </p:nvPicPr>
        <p:blipFill rotWithShape="1">
          <a:blip r:embed="rId3">
            <a:extLst>
              <a:ext uri="{28A0092B-C50C-407E-A947-70E740481C1C}">
                <a14:useLocalDpi xmlns:a14="http://schemas.microsoft.com/office/drawing/2010/main" val="0"/>
              </a:ext>
            </a:extLst>
          </a:blip>
          <a:srcRect r="23848" b="58280"/>
          <a:stretch/>
        </p:blipFill>
        <p:spPr>
          <a:xfrm>
            <a:off x="4985447" y="2850234"/>
            <a:ext cx="4054703" cy="2478024"/>
          </a:xfrm>
          <a:prstGeom prst="rect">
            <a:avLst/>
          </a:prstGeom>
        </p:spPr>
      </p:pic>
      <p:pic>
        <p:nvPicPr>
          <p:cNvPr id="6" name="Picture 5">
            <a:extLst>
              <a:ext uri="{FF2B5EF4-FFF2-40B4-BE49-F238E27FC236}">
                <a16:creationId xmlns:a16="http://schemas.microsoft.com/office/drawing/2014/main" id="{F6D7CFE6-AD80-7A4B-8DA1-D5BB7EFC421F}"/>
              </a:ext>
            </a:extLst>
          </p:cNvPr>
          <p:cNvPicPr>
            <a:picLocks noChangeAspect="1"/>
          </p:cNvPicPr>
          <p:nvPr/>
        </p:nvPicPr>
        <p:blipFill rotWithShape="1">
          <a:blip r:embed="rId3">
            <a:extLst>
              <a:ext uri="{28A0092B-C50C-407E-A947-70E740481C1C}">
                <a14:useLocalDpi xmlns:a14="http://schemas.microsoft.com/office/drawing/2010/main" val="0"/>
              </a:ext>
            </a:extLst>
          </a:blip>
          <a:srcRect l="9013" t="43075" r="8051" b="719"/>
          <a:stretch/>
        </p:blipFill>
        <p:spPr>
          <a:xfrm>
            <a:off x="192256" y="1062614"/>
            <a:ext cx="4534960" cy="3280786"/>
          </a:xfrm>
          <a:prstGeom prst="rect">
            <a:avLst/>
          </a:prstGeom>
        </p:spPr>
      </p:pic>
      <p:sp>
        <p:nvSpPr>
          <p:cNvPr id="7" name="TextBox 6">
            <a:extLst>
              <a:ext uri="{FF2B5EF4-FFF2-40B4-BE49-F238E27FC236}">
                <a16:creationId xmlns:a16="http://schemas.microsoft.com/office/drawing/2014/main" id="{2DE58978-20DA-9140-A3F9-7637F911CB50}"/>
              </a:ext>
            </a:extLst>
          </p:cNvPr>
          <p:cNvSpPr txBox="1"/>
          <p:nvPr/>
        </p:nvSpPr>
        <p:spPr>
          <a:xfrm>
            <a:off x="2321052" y="2373683"/>
            <a:ext cx="777240" cy="369332"/>
          </a:xfrm>
          <a:prstGeom prst="rect">
            <a:avLst/>
          </a:prstGeom>
          <a:noFill/>
        </p:spPr>
        <p:txBody>
          <a:bodyPr wrap="square" rtlCol="0">
            <a:spAutoFit/>
          </a:bodyPr>
          <a:lstStyle/>
          <a:p>
            <a:r>
              <a:rPr lang="en-US">
                <a:solidFill>
                  <a:srgbClr val="FF0000"/>
                </a:solidFill>
              </a:rPr>
              <a:t>grid</a:t>
            </a:r>
          </a:p>
        </p:txBody>
      </p:sp>
      <p:sp>
        <p:nvSpPr>
          <p:cNvPr id="8" name="TextBox 7">
            <a:extLst>
              <a:ext uri="{FF2B5EF4-FFF2-40B4-BE49-F238E27FC236}">
                <a16:creationId xmlns:a16="http://schemas.microsoft.com/office/drawing/2014/main" id="{AD911E9F-AF56-1641-8102-177E33E5AA6E}"/>
              </a:ext>
            </a:extLst>
          </p:cNvPr>
          <p:cNvSpPr txBox="1"/>
          <p:nvPr/>
        </p:nvSpPr>
        <p:spPr>
          <a:xfrm>
            <a:off x="1543812" y="970281"/>
            <a:ext cx="777240" cy="369332"/>
          </a:xfrm>
          <a:prstGeom prst="rect">
            <a:avLst/>
          </a:prstGeom>
          <a:noFill/>
        </p:spPr>
        <p:txBody>
          <a:bodyPr wrap="square" rtlCol="0">
            <a:spAutoFit/>
          </a:bodyPr>
          <a:lstStyle/>
          <a:p>
            <a:r>
              <a:rPr lang="en-US">
                <a:solidFill>
                  <a:srgbClr val="FF0000"/>
                </a:solidFill>
              </a:rPr>
              <a:t>title</a:t>
            </a:r>
          </a:p>
        </p:txBody>
      </p:sp>
      <p:sp>
        <p:nvSpPr>
          <p:cNvPr id="9" name="TextBox 8">
            <a:extLst>
              <a:ext uri="{FF2B5EF4-FFF2-40B4-BE49-F238E27FC236}">
                <a16:creationId xmlns:a16="http://schemas.microsoft.com/office/drawing/2014/main" id="{FD1914FA-6CFF-B84C-8DDE-63CA560F4CDD}"/>
              </a:ext>
            </a:extLst>
          </p:cNvPr>
          <p:cNvSpPr txBox="1"/>
          <p:nvPr/>
        </p:nvSpPr>
        <p:spPr>
          <a:xfrm>
            <a:off x="1793748" y="3974068"/>
            <a:ext cx="1054608" cy="369332"/>
          </a:xfrm>
          <a:prstGeom prst="rect">
            <a:avLst/>
          </a:prstGeom>
          <a:noFill/>
        </p:spPr>
        <p:txBody>
          <a:bodyPr wrap="square" rtlCol="0">
            <a:spAutoFit/>
          </a:bodyPr>
          <a:lstStyle/>
          <a:p>
            <a:r>
              <a:rPr lang="en-US" err="1">
                <a:solidFill>
                  <a:srgbClr val="FF0000"/>
                </a:solidFill>
              </a:rPr>
              <a:t>xlabel</a:t>
            </a:r>
            <a:endParaRPr lang="en-US">
              <a:solidFill>
                <a:srgbClr val="FF0000"/>
              </a:solidFill>
            </a:endParaRPr>
          </a:p>
        </p:txBody>
      </p:sp>
      <p:sp>
        <p:nvSpPr>
          <p:cNvPr id="13" name="TextBox 12">
            <a:extLst>
              <a:ext uri="{FF2B5EF4-FFF2-40B4-BE49-F238E27FC236}">
                <a16:creationId xmlns:a16="http://schemas.microsoft.com/office/drawing/2014/main" id="{3FCDA42F-823F-F848-94B4-6D3120B53371}"/>
              </a:ext>
            </a:extLst>
          </p:cNvPr>
          <p:cNvSpPr txBox="1"/>
          <p:nvPr/>
        </p:nvSpPr>
        <p:spPr>
          <a:xfrm>
            <a:off x="679704" y="4958926"/>
            <a:ext cx="4059936" cy="369332"/>
          </a:xfrm>
          <a:prstGeom prst="rect">
            <a:avLst/>
          </a:prstGeom>
          <a:noFill/>
        </p:spPr>
        <p:txBody>
          <a:bodyPr wrap="square" rtlCol="0">
            <a:spAutoFit/>
          </a:bodyPr>
          <a:lstStyle/>
          <a:p>
            <a:r>
              <a:rPr lang="en-US"/>
              <a:t>Library to graph: </a:t>
            </a:r>
            <a:r>
              <a:rPr lang="en-US" err="1"/>
              <a:t>matplotlib.pyplot</a:t>
            </a:r>
            <a:endParaRPr lang="en-US"/>
          </a:p>
        </p:txBody>
      </p:sp>
      <p:sp>
        <p:nvSpPr>
          <p:cNvPr id="10" name="TextBox 9">
            <a:extLst>
              <a:ext uri="{FF2B5EF4-FFF2-40B4-BE49-F238E27FC236}">
                <a16:creationId xmlns:a16="http://schemas.microsoft.com/office/drawing/2014/main" id="{61A8AED8-01A1-4D40-91B8-F26874744A5E}"/>
              </a:ext>
            </a:extLst>
          </p:cNvPr>
          <p:cNvSpPr txBox="1"/>
          <p:nvPr/>
        </p:nvSpPr>
        <p:spPr>
          <a:xfrm>
            <a:off x="0" y="2850234"/>
            <a:ext cx="812097" cy="369332"/>
          </a:xfrm>
          <a:prstGeom prst="rect">
            <a:avLst/>
          </a:prstGeom>
          <a:noFill/>
        </p:spPr>
        <p:txBody>
          <a:bodyPr vert="horz" wrap="square" rtlCol="0">
            <a:spAutoFit/>
          </a:bodyPr>
          <a:lstStyle/>
          <a:p>
            <a:r>
              <a:rPr lang="en-US" err="1">
                <a:solidFill>
                  <a:srgbClr val="FF0000"/>
                </a:solidFill>
              </a:rPr>
              <a:t>ylabel</a:t>
            </a:r>
            <a:endParaRPr lang="en-US">
              <a:solidFill>
                <a:srgbClr val="FF0000"/>
              </a:solidFill>
            </a:endParaRPr>
          </a:p>
        </p:txBody>
      </p:sp>
    </p:spTree>
    <p:extLst>
      <p:ext uri="{BB962C8B-B14F-4D97-AF65-F5344CB8AC3E}">
        <p14:creationId xmlns:p14="http://schemas.microsoft.com/office/powerpoint/2010/main" val="4007397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3C1F3-3893-A740-B2BE-A8123650D04B}"/>
              </a:ext>
            </a:extLst>
          </p:cNvPr>
          <p:cNvSpPr>
            <a:spLocks noGrp="1"/>
          </p:cNvSpPr>
          <p:nvPr>
            <p:ph type="title"/>
          </p:nvPr>
        </p:nvSpPr>
        <p:spPr>
          <a:xfrm>
            <a:off x="0" y="153276"/>
            <a:ext cx="8229600" cy="668337"/>
          </a:xfrm>
        </p:spPr>
        <p:txBody>
          <a:bodyPr>
            <a:normAutofit fontScale="90000"/>
          </a:bodyPr>
          <a:lstStyle/>
          <a:p>
            <a:r>
              <a:rPr lang="en-US" dirty="0"/>
              <a:t>Practice Graphing!</a:t>
            </a:r>
          </a:p>
        </p:txBody>
      </p:sp>
      <p:pic>
        <p:nvPicPr>
          <p:cNvPr id="5" name="Picture 4">
            <a:extLst>
              <a:ext uri="{FF2B5EF4-FFF2-40B4-BE49-F238E27FC236}">
                <a16:creationId xmlns:a16="http://schemas.microsoft.com/office/drawing/2014/main" id="{B0C69932-93BF-4447-B6FF-0F6751332F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489" y="3566631"/>
            <a:ext cx="2674709" cy="2485523"/>
          </a:xfrm>
          <a:prstGeom prst="rect">
            <a:avLst/>
          </a:prstGeom>
        </p:spPr>
      </p:pic>
      <p:sp>
        <p:nvSpPr>
          <p:cNvPr id="8" name="Rectangle 7">
            <a:extLst>
              <a:ext uri="{FF2B5EF4-FFF2-40B4-BE49-F238E27FC236}">
                <a16:creationId xmlns:a16="http://schemas.microsoft.com/office/drawing/2014/main" id="{A24EBBF1-54F7-734D-A561-ADA3148AD415}"/>
              </a:ext>
            </a:extLst>
          </p:cNvPr>
          <p:cNvSpPr/>
          <p:nvPr/>
        </p:nvSpPr>
        <p:spPr>
          <a:xfrm>
            <a:off x="2127768" y="4383156"/>
            <a:ext cx="1231657" cy="3876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28F256F-8C19-554A-822E-65792DF5F86B}"/>
              </a:ext>
            </a:extLst>
          </p:cNvPr>
          <p:cNvPicPr>
            <a:picLocks noChangeAspect="1"/>
          </p:cNvPicPr>
          <p:nvPr/>
        </p:nvPicPr>
        <p:blipFill rotWithShape="1">
          <a:blip r:embed="rId4">
            <a:extLst>
              <a:ext uri="{28A0092B-C50C-407E-A947-70E740481C1C}">
                <a14:useLocalDpi xmlns:a14="http://schemas.microsoft.com/office/drawing/2010/main" val="0"/>
              </a:ext>
            </a:extLst>
          </a:blip>
          <a:srcRect l="4858" r="7124"/>
          <a:stretch/>
        </p:blipFill>
        <p:spPr>
          <a:xfrm>
            <a:off x="4716963" y="3538157"/>
            <a:ext cx="3501903" cy="2485522"/>
          </a:xfrm>
          <a:prstGeom prst="rect">
            <a:avLst/>
          </a:prstGeom>
        </p:spPr>
      </p:pic>
      <p:sp>
        <p:nvSpPr>
          <p:cNvPr id="3" name="TextBox 2">
            <a:extLst>
              <a:ext uri="{FF2B5EF4-FFF2-40B4-BE49-F238E27FC236}">
                <a16:creationId xmlns:a16="http://schemas.microsoft.com/office/drawing/2014/main" id="{B82BE970-EF49-DAD5-E405-42242A17D408}"/>
              </a:ext>
            </a:extLst>
          </p:cNvPr>
          <p:cNvSpPr txBox="1"/>
          <p:nvPr/>
        </p:nvSpPr>
        <p:spPr>
          <a:xfrm>
            <a:off x="594984" y="1366709"/>
            <a:ext cx="4907717" cy="1415772"/>
          </a:xfrm>
          <a:prstGeom prst="rect">
            <a:avLst/>
          </a:prstGeom>
          <a:noFill/>
        </p:spPr>
        <p:txBody>
          <a:bodyPr wrap="square" rtlCol="0">
            <a:spAutoFit/>
          </a:bodyPr>
          <a:lstStyle/>
          <a:p>
            <a:r>
              <a:rPr lang="en-US" dirty="0">
                <a:hlinkClick r:id="rId5"/>
              </a:rPr>
              <a:t>https://www.geeksforgeeks.org/matplotlib-tutorial/?ref=shm</a:t>
            </a:r>
            <a:endParaRPr lang="en-US" dirty="0"/>
          </a:p>
          <a:p>
            <a:endParaRPr lang="en-US" dirty="0"/>
          </a:p>
          <a:p>
            <a:r>
              <a:rPr lang="en-US" sz="3200" dirty="0"/>
              <a:t>https://</a:t>
            </a:r>
            <a:r>
              <a:rPr lang="en-US" sz="3200" dirty="0" err="1"/>
              <a:t>shorturl.at</a:t>
            </a:r>
            <a:r>
              <a:rPr lang="en-US" sz="3200" dirty="0"/>
              <a:t>/</a:t>
            </a:r>
            <a:r>
              <a:rPr lang="en-US" sz="3200" dirty="0" err="1"/>
              <a:t>gozMN</a:t>
            </a:r>
            <a:r>
              <a:rPr lang="en-US" sz="3200" dirty="0"/>
              <a:t> </a:t>
            </a:r>
          </a:p>
        </p:txBody>
      </p:sp>
      <p:pic>
        <p:nvPicPr>
          <p:cNvPr id="6" name="Picture 5" descr="A qr code with a dinosaur&#10;&#10;Description automatically generated">
            <a:extLst>
              <a:ext uri="{FF2B5EF4-FFF2-40B4-BE49-F238E27FC236}">
                <a16:creationId xmlns:a16="http://schemas.microsoft.com/office/drawing/2014/main" id="{72B26D1D-1857-A56C-63D2-A2141B6EFB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7662" y="248857"/>
            <a:ext cx="3378200" cy="3289300"/>
          </a:xfrm>
          <a:prstGeom prst="rect">
            <a:avLst/>
          </a:prstGeom>
        </p:spPr>
      </p:pic>
    </p:spTree>
    <p:extLst>
      <p:ext uri="{BB962C8B-B14F-4D97-AF65-F5344CB8AC3E}">
        <p14:creationId xmlns:p14="http://schemas.microsoft.com/office/powerpoint/2010/main" val="3559762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6119-E71B-022C-AD7D-2A8AB41A12A0}"/>
              </a:ext>
            </a:extLst>
          </p:cNvPr>
          <p:cNvSpPr>
            <a:spLocks noGrp="1"/>
          </p:cNvSpPr>
          <p:nvPr>
            <p:ph type="ctrTitle"/>
          </p:nvPr>
        </p:nvSpPr>
        <p:spPr/>
        <p:txBody>
          <a:bodyPr/>
          <a:lstStyle/>
          <a:p>
            <a:r>
              <a:rPr lang="en-US" dirty="0"/>
              <a:t>Practice Time</a:t>
            </a:r>
          </a:p>
        </p:txBody>
      </p:sp>
      <p:sp>
        <p:nvSpPr>
          <p:cNvPr id="3" name="Subtitle 2">
            <a:extLst>
              <a:ext uri="{FF2B5EF4-FFF2-40B4-BE49-F238E27FC236}">
                <a16:creationId xmlns:a16="http://schemas.microsoft.com/office/drawing/2014/main" id="{1D76C2EA-BD22-7014-41EA-543CC7BD8506}"/>
              </a:ext>
            </a:extLst>
          </p:cNvPr>
          <p:cNvSpPr>
            <a:spLocks noGrp="1"/>
          </p:cNvSpPr>
          <p:nvPr>
            <p:ph type="subTitle" idx="1"/>
          </p:nvPr>
        </p:nvSpPr>
        <p:spPr/>
        <p:txBody>
          <a:bodyPr/>
          <a:lstStyle/>
          <a:p>
            <a:r>
              <a:rPr lang="en-US"/>
              <a:t> </a:t>
            </a:r>
          </a:p>
        </p:txBody>
      </p:sp>
      <p:sp>
        <p:nvSpPr>
          <p:cNvPr id="4" name="Subtitle 2">
            <a:extLst>
              <a:ext uri="{FF2B5EF4-FFF2-40B4-BE49-F238E27FC236}">
                <a16:creationId xmlns:a16="http://schemas.microsoft.com/office/drawing/2014/main" id="{9AE90C98-1FFF-9D14-68AC-539E776E100B}"/>
              </a:ext>
            </a:extLst>
          </p:cNvPr>
          <p:cNvSpPr txBox="1">
            <a:spLocks/>
          </p:cNvSpPr>
          <p:nvPr/>
        </p:nvSpPr>
        <p:spPr>
          <a:xfrm>
            <a:off x="-2" y="3505200"/>
            <a:ext cx="7083427" cy="1752600"/>
          </a:xfrm>
          <a:prstGeom prst="rect">
            <a:avLst/>
          </a:prstGeom>
          <a:solidFill>
            <a:schemeClr val="bg2"/>
          </a:solidFill>
        </p:spPr>
        <p:txBody>
          <a:bodyPr vert="horz" lIns="457200" tIns="228600" rIns="640080" bIns="137160" rtlCol="0">
            <a:noAutofit/>
          </a:bodyPr>
          <a:lstStyle>
            <a:lvl1pPr marL="0" indent="0" algn="l" defTabSz="914400" rtl="0" eaLnBrk="1" latinLnBrk="0" hangingPunct="1">
              <a:spcBef>
                <a:spcPts val="1200"/>
              </a:spcBef>
              <a:spcAft>
                <a:spcPts val="0"/>
              </a:spcAft>
              <a:buFont typeface="Wingdings" pitchFamily="2" charset="2"/>
              <a:buNone/>
              <a:defRPr sz="2500" kern="1200">
                <a:solidFill>
                  <a:schemeClr val="bg1"/>
                </a:solidFill>
                <a:latin typeface="+mn-lt"/>
                <a:ea typeface="+mn-ea"/>
                <a:cs typeface="Gentium"/>
              </a:defRPr>
            </a:lvl1pPr>
            <a:lvl2pPr marL="457200" indent="0" algn="ctr" defTabSz="914400" rtl="0" eaLnBrk="1" latinLnBrk="0" hangingPunct="1">
              <a:spcBef>
                <a:spcPts val="800"/>
              </a:spcBef>
              <a:buFont typeface="Arial"/>
              <a:buNone/>
              <a:defRPr sz="2800" kern="1200">
                <a:solidFill>
                  <a:schemeClr val="tx1">
                    <a:tint val="75000"/>
                  </a:schemeClr>
                </a:solidFill>
                <a:latin typeface="+mn-lt"/>
                <a:ea typeface="+mn-ea"/>
                <a:cs typeface="Gentium"/>
              </a:defRPr>
            </a:lvl2pPr>
            <a:lvl3pPr marL="914400" indent="0" algn="ctr" defTabSz="914400" rtl="0" eaLnBrk="1" latinLnBrk="0" hangingPunct="1">
              <a:spcBef>
                <a:spcPts val="800"/>
              </a:spcBef>
              <a:buFont typeface="Arial"/>
              <a:buNone/>
              <a:defRPr sz="2400" kern="1200">
                <a:solidFill>
                  <a:schemeClr val="tx1">
                    <a:tint val="75000"/>
                  </a:schemeClr>
                </a:solidFill>
                <a:latin typeface="+mn-lt"/>
                <a:ea typeface="+mn-ea"/>
                <a:cs typeface="Gentium"/>
              </a:defRPr>
            </a:lvl3pPr>
            <a:lvl4pPr marL="1371600" indent="0" algn="ctr" defTabSz="914400" rtl="0" eaLnBrk="1" latinLnBrk="0" hangingPunct="1">
              <a:spcBef>
                <a:spcPts val="800"/>
              </a:spcBef>
              <a:buFont typeface="Arial"/>
              <a:buNone/>
              <a:defRPr sz="2000" kern="1200">
                <a:solidFill>
                  <a:schemeClr val="tx1">
                    <a:tint val="75000"/>
                  </a:schemeClr>
                </a:solidFill>
                <a:latin typeface="+mn-lt"/>
                <a:ea typeface="+mn-ea"/>
                <a:cs typeface="Gentium"/>
              </a:defRPr>
            </a:lvl4pPr>
            <a:lvl5pPr marL="1828800" indent="0" algn="ctr" defTabSz="914400" rtl="0" eaLnBrk="1" latinLnBrk="0" hangingPunct="1">
              <a:spcBef>
                <a:spcPts val="800"/>
              </a:spcBef>
              <a:buFont typeface="Arial"/>
              <a:buNone/>
              <a:defRPr sz="2000" kern="1200">
                <a:solidFill>
                  <a:schemeClr val="tx1">
                    <a:tint val="75000"/>
                  </a:schemeClr>
                </a:solidFill>
                <a:latin typeface="+mn-lt"/>
                <a:ea typeface="+mn-ea"/>
                <a:cs typeface="Gentium"/>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CA" sz="1800" i="1">
              <a:cs typeface="Stone Humanist ITC Medium"/>
            </a:endParaRPr>
          </a:p>
        </p:txBody>
      </p:sp>
      <p:pic>
        <p:nvPicPr>
          <p:cNvPr id="11" name="Picture Placeholder 10" descr="A person typing on a computer&#10;&#10;Description automatically generated">
            <a:extLst>
              <a:ext uri="{FF2B5EF4-FFF2-40B4-BE49-F238E27FC236}">
                <a16:creationId xmlns:a16="http://schemas.microsoft.com/office/drawing/2014/main" id="{AF060F97-2B7F-9F8A-3C13-C2C69A07A3B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1533" b="21533"/>
          <a:stretch>
            <a:fillRect/>
          </a:stretch>
        </p:blipFill>
        <p:spPr>
          <a:xfrm>
            <a:off x="7083425" y="3505200"/>
            <a:ext cx="2060575" cy="1755775"/>
          </a:xfrm>
        </p:spPr>
      </p:pic>
    </p:spTree>
    <p:extLst>
      <p:ext uri="{BB962C8B-B14F-4D97-AF65-F5344CB8AC3E}">
        <p14:creationId xmlns:p14="http://schemas.microsoft.com/office/powerpoint/2010/main" val="3434340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230C4-B4D4-C8EC-796B-D8C843164CE6}"/>
              </a:ext>
            </a:extLst>
          </p:cNvPr>
          <p:cNvSpPr>
            <a:spLocks noGrp="1"/>
          </p:cNvSpPr>
          <p:nvPr>
            <p:ph type="title"/>
          </p:nvPr>
        </p:nvSpPr>
        <p:spPr/>
        <p:txBody>
          <a:bodyPr>
            <a:normAutofit fontScale="90000"/>
          </a:bodyPr>
          <a:lstStyle/>
          <a:p>
            <a:r>
              <a:rPr lang="en-US" dirty="0"/>
              <a:t>Resources</a:t>
            </a:r>
          </a:p>
        </p:txBody>
      </p:sp>
      <p:sp>
        <p:nvSpPr>
          <p:cNvPr id="3" name="Text Placeholder 2">
            <a:extLst>
              <a:ext uri="{FF2B5EF4-FFF2-40B4-BE49-F238E27FC236}">
                <a16:creationId xmlns:a16="http://schemas.microsoft.com/office/drawing/2014/main" id="{CF717457-A748-D440-529D-4CC335D97490}"/>
              </a:ext>
            </a:extLst>
          </p:cNvPr>
          <p:cNvSpPr>
            <a:spLocks noGrp="1"/>
          </p:cNvSpPr>
          <p:nvPr>
            <p:ph type="body" sz="quarter" idx="12"/>
          </p:nvPr>
        </p:nvSpPr>
        <p:spPr/>
        <p:txBody>
          <a:bodyPr vert="horz" lIns="91440" tIns="45720" rIns="91440" bIns="45720" rtlCol="0" anchor="t">
            <a:normAutofit/>
          </a:bodyPr>
          <a:lstStyle/>
          <a:p>
            <a:r>
              <a:rPr lang="en-US" dirty="0">
                <a:cs typeface="Arial"/>
              </a:rPr>
              <a:t>TVO Learn: </a:t>
            </a:r>
            <a:r>
              <a:rPr lang="en-US" dirty="0">
                <a:cs typeface="Arial"/>
                <a:hlinkClick r:id="rId2"/>
              </a:rPr>
              <a:t>https://tvolearn.com/products/mth1w-mathematics</a:t>
            </a:r>
            <a:endParaRPr lang="en-US" dirty="0">
              <a:cs typeface="Arial"/>
            </a:endParaRPr>
          </a:p>
          <a:p>
            <a:pPr marL="0" indent="0" algn="ctr">
              <a:buNone/>
            </a:pPr>
            <a:r>
              <a:rPr lang="en-US" dirty="0">
                <a:cs typeface="Arial"/>
              </a:rPr>
              <a:t>&amp;</a:t>
            </a:r>
          </a:p>
          <a:p>
            <a:pPr marL="0" indent="0">
              <a:buNone/>
            </a:pPr>
            <a:endParaRPr lang="en-US" dirty="0"/>
          </a:p>
        </p:txBody>
      </p:sp>
      <p:grpSp>
        <p:nvGrpSpPr>
          <p:cNvPr id="4" name="Group 3">
            <a:extLst>
              <a:ext uri="{FF2B5EF4-FFF2-40B4-BE49-F238E27FC236}">
                <a16:creationId xmlns:a16="http://schemas.microsoft.com/office/drawing/2014/main" id="{06792BB3-C413-C5C0-6EBD-53C699E1ACF7}"/>
              </a:ext>
            </a:extLst>
          </p:cNvPr>
          <p:cNvGrpSpPr/>
          <p:nvPr/>
        </p:nvGrpSpPr>
        <p:grpSpPr>
          <a:xfrm>
            <a:off x="1275346" y="3524317"/>
            <a:ext cx="3296654" cy="2368283"/>
            <a:chOff x="5327153" y="4195899"/>
            <a:chExt cx="3449320" cy="2586990"/>
          </a:xfrm>
        </p:grpSpPr>
        <p:pic>
          <p:nvPicPr>
            <p:cNvPr id="5" name="Picture 4" descr="A cover of a book&#10;&#10;Description automatically generated">
              <a:extLst>
                <a:ext uri="{FF2B5EF4-FFF2-40B4-BE49-F238E27FC236}">
                  <a16:creationId xmlns:a16="http://schemas.microsoft.com/office/drawing/2014/main" id="{31041399-9C3C-D3A5-07C9-82390D33F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7153" y="4195899"/>
              <a:ext cx="3449320" cy="2586990"/>
            </a:xfrm>
            <a:prstGeom prst="rect">
              <a:avLst/>
            </a:prstGeom>
          </p:spPr>
        </p:pic>
        <p:pic>
          <p:nvPicPr>
            <p:cNvPr id="6" name="Picture 5">
              <a:extLst>
                <a:ext uri="{FF2B5EF4-FFF2-40B4-BE49-F238E27FC236}">
                  <a16:creationId xmlns:a16="http://schemas.microsoft.com/office/drawing/2014/main" id="{3DEDB373-78E4-A1D4-8B24-5B381C440A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931163" y="4296864"/>
              <a:ext cx="241300" cy="1384300"/>
            </a:xfrm>
            <a:prstGeom prst="rect">
              <a:avLst/>
            </a:prstGeom>
          </p:spPr>
        </p:pic>
      </p:grpSp>
      <p:pic>
        <p:nvPicPr>
          <p:cNvPr id="8" name="Picture 7" descr="A yellow and white poster with text and images&#10;&#10;Description automatically generated">
            <a:extLst>
              <a:ext uri="{FF2B5EF4-FFF2-40B4-BE49-F238E27FC236}">
                <a16:creationId xmlns:a16="http://schemas.microsoft.com/office/drawing/2014/main" id="{24B84C0C-18B1-5FA4-6860-E7ECBB28B5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9809" y="2786908"/>
            <a:ext cx="2461841" cy="3147848"/>
          </a:xfrm>
          <a:prstGeom prst="rect">
            <a:avLst/>
          </a:prstGeom>
        </p:spPr>
      </p:pic>
    </p:spTree>
    <p:extLst>
      <p:ext uri="{BB962C8B-B14F-4D97-AF65-F5344CB8AC3E}">
        <p14:creationId xmlns:p14="http://schemas.microsoft.com/office/powerpoint/2010/main" val="1184825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738E8-4C14-4481-61C8-643DA3934954}"/>
              </a:ext>
            </a:extLst>
          </p:cNvPr>
          <p:cNvSpPr>
            <a:spLocks noGrp="1"/>
          </p:cNvSpPr>
          <p:nvPr>
            <p:ph type="title"/>
          </p:nvPr>
        </p:nvSpPr>
        <p:spPr/>
        <p:txBody>
          <a:bodyPr>
            <a:normAutofit fontScale="90000"/>
          </a:bodyPr>
          <a:lstStyle/>
          <a:p>
            <a:r>
              <a:rPr lang="en-US" dirty="0"/>
              <a:t>Practice Time</a:t>
            </a:r>
          </a:p>
        </p:txBody>
      </p:sp>
      <p:sp>
        <p:nvSpPr>
          <p:cNvPr id="3" name="Text Placeholder 2">
            <a:extLst>
              <a:ext uri="{FF2B5EF4-FFF2-40B4-BE49-F238E27FC236}">
                <a16:creationId xmlns:a16="http://schemas.microsoft.com/office/drawing/2014/main" id="{61E7430C-A79E-E95C-CCB7-4A504913DDF2}"/>
              </a:ext>
            </a:extLst>
          </p:cNvPr>
          <p:cNvSpPr>
            <a:spLocks noGrp="1"/>
          </p:cNvSpPr>
          <p:nvPr>
            <p:ph type="body" sz="quarter" idx="12"/>
          </p:nvPr>
        </p:nvSpPr>
        <p:spPr/>
        <p:txBody>
          <a:bodyPr vert="horz" lIns="91440" tIns="45720" rIns="91440" bIns="45720" rtlCol="0" anchor="t">
            <a:normAutofit/>
          </a:bodyPr>
          <a:lstStyle/>
          <a:p>
            <a:pPr marL="0" indent="0">
              <a:buNone/>
            </a:pPr>
            <a:r>
              <a:rPr lang="en-US" dirty="0">
                <a:cs typeface="Arial"/>
              </a:rPr>
              <a:t>You can start with this question or others from your resources:</a:t>
            </a:r>
            <a:endParaRPr lang="en-US" dirty="0">
              <a:solidFill>
                <a:srgbClr val="4C698D"/>
              </a:solidFill>
              <a:cs typeface="Arial"/>
            </a:endParaRPr>
          </a:p>
          <a:p>
            <a:pPr marL="0" indent="0">
              <a:buNone/>
            </a:pPr>
            <a:endParaRPr lang="en-US" dirty="0">
              <a:cs typeface="Arial"/>
            </a:endParaRPr>
          </a:p>
          <a:p>
            <a:pPr marL="0" indent="0">
              <a:buNone/>
            </a:pPr>
            <a:r>
              <a:rPr lang="en-US" b="1" dirty="0">
                <a:cs typeface="Arial"/>
              </a:rPr>
              <a:t>Question 1</a:t>
            </a:r>
            <a:r>
              <a:rPr lang="en-US" dirty="0">
                <a:cs typeface="Arial"/>
              </a:rPr>
              <a:t>: You found 18 </a:t>
            </a:r>
            <a:r>
              <a:rPr lang="en-US" dirty="0" err="1">
                <a:cs typeface="Arial"/>
              </a:rPr>
              <a:t>metres</a:t>
            </a:r>
            <a:r>
              <a:rPr lang="en-US" dirty="0">
                <a:cs typeface="Arial"/>
              </a:rPr>
              <a:t> of fencing in your shed. You want to use this fencing to enclose a garden to keep bunnies out. List all the possible lengths (from 1 to 8) and areas, all with a perimeter of 18m.</a:t>
            </a:r>
            <a:endParaRPr lang="en-US" dirty="0">
              <a:solidFill>
                <a:srgbClr val="4C698D"/>
              </a:solidFill>
              <a:cs typeface="Arial"/>
            </a:endParaRPr>
          </a:p>
          <a:p>
            <a:endParaRPr lang="en-US" dirty="0"/>
          </a:p>
        </p:txBody>
      </p:sp>
    </p:spTree>
    <p:extLst>
      <p:ext uri="{BB962C8B-B14F-4D97-AF65-F5344CB8AC3E}">
        <p14:creationId xmlns:p14="http://schemas.microsoft.com/office/powerpoint/2010/main" val="23997628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91F0F-48D4-0461-BBD5-AF029A37DA58}"/>
              </a:ext>
            </a:extLst>
          </p:cNvPr>
          <p:cNvSpPr>
            <a:spLocks noGrp="1"/>
          </p:cNvSpPr>
          <p:nvPr>
            <p:ph type="title"/>
          </p:nvPr>
        </p:nvSpPr>
        <p:spPr/>
        <p:txBody>
          <a:bodyPr>
            <a:normAutofit fontScale="90000"/>
          </a:bodyPr>
          <a:lstStyle/>
          <a:p>
            <a:r>
              <a:rPr lang="en-US" dirty="0"/>
              <a:t>Question 1</a:t>
            </a:r>
          </a:p>
        </p:txBody>
      </p:sp>
      <p:pic>
        <p:nvPicPr>
          <p:cNvPr id="4" name="Picture 3" descr="A screenshot of a computer&#10;&#10;Description automatically generated">
            <a:extLst>
              <a:ext uri="{FF2B5EF4-FFF2-40B4-BE49-F238E27FC236}">
                <a16:creationId xmlns:a16="http://schemas.microsoft.com/office/drawing/2014/main" id="{6D7EA327-EE37-3CB0-86CD-E1CE53C3128A}"/>
              </a:ext>
            </a:extLst>
          </p:cNvPr>
          <p:cNvPicPr>
            <a:picLocks noChangeAspect="1"/>
          </p:cNvPicPr>
          <p:nvPr/>
        </p:nvPicPr>
        <p:blipFill>
          <a:blip r:embed="rId2"/>
          <a:stretch>
            <a:fillRect/>
          </a:stretch>
        </p:blipFill>
        <p:spPr>
          <a:xfrm>
            <a:off x="1128713" y="1033462"/>
            <a:ext cx="6886575" cy="4791075"/>
          </a:xfrm>
          <a:prstGeom prst="rect">
            <a:avLst/>
          </a:prstGeom>
        </p:spPr>
      </p:pic>
    </p:spTree>
    <p:extLst>
      <p:ext uri="{BB962C8B-B14F-4D97-AF65-F5344CB8AC3E}">
        <p14:creationId xmlns:p14="http://schemas.microsoft.com/office/powerpoint/2010/main" val="18523604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A75BD-679C-FEB7-20E7-301C642C52B7}"/>
              </a:ext>
            </a:extLst>
          </p:cNvPr>
          <p:cNvSpPr>
            <a:spLocks noGrp="1"/>
          </p:cNvSpPr>
          <p:nvPr>
            <p:ph type="title"/>
          </p:nvPr>
        </p:nvSpPr>
        <p:spPr>
          <a:xfrm>
            <a:off x="457200" y="598488"/>
            <a:ext cx="8229600" cy="668337"/>
          </a:xfrm>
        </p:spPr>
        <p:txBody>
          <a:bodyPr>
            <a:normAutofit fontScale="90000"/>
          </a:bodyPr>
          <a:lstStyle/>
          <a:p>
            <a:r>
              <a:rPr lang="en-US" dirty="0"/>
              <a:t>Question 2</a:t>
            </a:r>
            <a:br>
              <a:rPr lang="en-US" dirty="0"/>
            </a:br>
            <a:r>
              <a:rPr lang="en-US" dirty="0"/>
              <a:t>(Sample Task #1 Ontario Curriculum)</a:t>
            </a:r>
          </a:p>
        </p:txBody>
      </p:sp>
      <p:sp>
        <p:nvSpPr>
          <p:cNvPr id="3" name="Text Placeholder 2">
            <a:extLst>
              <a:ext uri="{FF2B5EF4-FFF2-40B4-BE49-F238E27FC236}">
                <a16:creationId xmlns:a16="http://schemas.microsoft.com/office/drawing/2014/main" id="{45D7B23F-C893-FE7C-F111-FAAA1BAD32E6}"/>
              </a:ext>
            </a:extLst>
          </p:cNvPr>
          <p:cNvSpPr>
            <a:spLocks noGrp="1"/>
          </p:cNvSpPr>
          <p:nvPr>
            <p:ph type="body" sz="quarter" idx="12"/>
          </p:nvPr>
        </p:nvSpPr>
        <p:spPr>
          <a:xfrm>
            <a:off x="457200" y="1866679"/>
            <a:ext cx="8248650" cy="3257879"/>
          </a:xfrm>
        </p:spPr>
        <p:txBody>
          <a:bodyPr vert="horz" lIns="91440" tIns="45720" rIns="91440" bIns="45720" rtlCol="0" anchor="t">
            <a:normAutofit/>
          </a:bodyPr>
          <a:lstStyle/>
          <a:p>
            <a:r>
              <a:rPr lang="en-CA" b="0" i="0" dirty="0">
                <a:solidFill>
                  <a:srgbClr val="002A5F"/>
                </a:solidFill>
                <a:effectLst/>
                <a:latin typeface="Open Sans" panose="020B0606030504020204" pitchFamily="34" charset="0"/>
              </a:rPr>
              <a:t>Have students write code to generate the first 100 prime numbers.</a:t>
            </a:r>
          </a:p>
          <a:p>
            <a:pPr marL="0" indent="0">
              <a:buNone/>
            </a:pPr>
            <a:endParaRPr lang="en-CA" dirty="0">
              <a:solidFill>
                <a:srgbClr val="002A5F"/>
              </a:solidFill>
              <a:latin typeface="Open Sans"/>
              <a:ea typeface="Open Sans"/>
            </a:endParaRPr>
          </a:p>
        </p:txBody>
      </p:sp>
    </p:spTree>
    <p:extLst>
      <p:ext uri="{BB962C8B-B14F-4D97-AF65-F5344CB8AC3E}">
        <p14:creationId xmlns:p14="http://schemas.microsoft.com/office/powerpoint/2010/main" val="21802247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AABCB-CC65-854B-A8E6-B5E63E59521F}"/>
              </a:ext>
            </a:extLst>
          </p:cNvPr>
          <p:cNvSpPr>
            <a:spLocks noGrp="1"/>
          </p:cNvSpPr>
          <p:nvPr>
            <p:ph type="title"/>
          </p:nvPr>
        </p:nvSpPr>
        <p:spPr/>
        <p:txBody>
          <a:bodyPr>
            <a:normAutofit fontScale="90000"/>
          </a:bodyPr>
          <a:lstStyle/>
          <a:p>
            <a:r>
              <a:rPr lang="en-CA" b="0">
                <a:solidFill>
                  <a:srgbClr val="002A5F"/>
                </a:solidFill>
                <a:latin typeface="Open Sans" panose="020B0606030504020204" pitchFamily="34" charset="0"/>
              </a:rPr>
              <a:t>Generate the first 100 prime numbers</a:t>
            </a:r>
            <a:endParaRPr lang="en-US"/>
          </a:p>
        </p:txBody>
      </p:sp>
      <p:sp>
        <p:nvSpPr>
          <p:cNvPr id="3" name="Text Placeholder 2">
            <a:extLst>
              <a:ext uri="{FF2B5EF4-FFF2-40B4-BE49-F238E27FC236}">
                <a16:creationId xmlns:a16="http://schemas.microsoft.com/office/drawing/2014/main" id="{EB127DEC-B49D-AB41-8F1F-76A334E6A15D}"/>
              </a:ext>
            </a:extLst>
          </p:cNvPr>
          <p:cNvSpPr>
            <a:spLocks noGrp="1"/>
          </p:cNvSpPr>
          <p:nvPr>
            <p:ph type="body" sz="quarter" idx="12"/>
          </p:nvPr>
        </p:nvSpPr>
        <p:spPr/>
        <p:txBody>
          <a:bodyPr>
            <a:normAutofit fontScale="92500" lnSpcReduction="10000"/>
          </a:bodyPr>
          <a:lstStyle/>
          <a:p>
            <a:r>
              <a:rPr lang="en-US"/>
              <a:t>To verify if a number is prime, obtain the remainder of the number divided by all the numbers between 2 and the number – 1</a:t>
            </a:r>
          </a:p>
          <a:p>
            <a:r>
              <a:rPr lang="en-US"/>
              <a:t>If all the remainders are not zero, the number is prime</a:t>
            </a:r>
          </a:p>
          <a:p>
            <a:r>
              <a:rPr lang="en-US"/>
              <a:t>If one remainder is zero, this number is not prime, then check the next number</a:t>
            </a:r>
          </a:p>
          <a:p>
            <a:r>
              <a:rPr lang="en-US"/>
              <a:t>Count the number of prime numbers found</a:t>
            </a:r>
          </a:p>
          <a:p>
            <a:r>
              <a:rPr lang="en-US"/>
              <a:t>Stop when the count is 100</a:t>
            </a:r>
          </a:p>
          <a:p>
            <a:endParaRPr lang="en-US"/>
          </a:p>
        </p:txBody>
      </p:sp>
    </p:spTree>
    <p:extLst>
      <p:ext uri="{BB962C8B-B14F-4D97-AF65-F5344CB8AC3E}">
        <p14:creationId xmlns:p14="http://schemas.microsoft.com/office/powerpoint/2010/main" val="41406643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17DEB-6D63-744B-8FCF-8635642742E1}"/>
              </a:ext>
            </a:extLst>
          </p:cNvPr>
          <p:cNvSpPr>
            <a:spLocks noGrp="1"/>
          </p:cNvSpPr>
          <p:nvPr>
            <p:ph type="title"/>
          </p:nvPr>
        </p:nvSpPr>
        <p:spPr/>
        <p:txBody>
          <a:bodyPr>
            <a:normAutofit/>
          </a:bodyPr>
          <a:lstStyle/>
          <a:p>
            <a:r>
              <a:rPr lang="en-US" sz="2000"/>
              <a:t>Find the first 100 prime numbers</a:t>
            </a:r>
          </a:p>
        </p:txBody>
      </p:sp>
      <p:sp>
        <p:nvSpPr>
          <p:cNvPr id="6" name="Rectangle 5">
            <a:extLst>
              <a:ext uri="{FF2B5EF4-FFF2-40B4-BE49-F238E27FC236}">
                <a16:creationId xmlns:a16="http://schemas.microsoft.com/office/drawing/2014/main" id="{3A42C7DE-31F3-8144-AB72-178E655486AF}"/>
              </a:ext>
            </a:extLst>
          </p:cNvPr>
          <p:cNvSpPr/>
          <p:nvPr/>
        </p:nvSpPr>
        <p:spPr>
          <a:xfrm>
            <a:off x="3591614" y="3708820"/>
            <a:ext cx="876304" cy="295231"/>
          </a:xfrm>
          <a:prstGeom prst="rect">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8BB0"/>
                </a:solidFill>
              </a:rPr>
              <a:t>r = n % x </a:t>
            </a:r>
          </a:p>
        </p:txBody>
      </p:sp>
      <p:sp>
        <p:nvSpPr>
          <p:cNvPr id="7" name="Diamond 6">
            <a:extLst>
              <a:ext uri="{FF2B5EF4-FFF2-40B4-BE49-F238E27FC236}">
                <a16:creationId xmlns:a16="http://schemas.microsoft.com/office/drawing/2014/main" id="{BFE11275-EEC3-314C-9D26-9601E8C602B0}"/>
              </a:ext>
            </a:extLst>
          </p:cNvPr>
          <p:cNvSpPr/>
          <p:nvPr/>
        </p:nvSpPr>
        <p:spPr>
          <a:xfrm>
            <a:off x="3457572" y="4153856"/>
            <a:ext cx="1138772" cy="510930"/>
          </a:xfrm>
          <a:prstGeom prst="diamond">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8BB0"/>
                </a:solidFill>
              </a:rPr>
              <a:t>r ==0</a:t>
            </a:r>
          </a:p>
        </p:txBody>
      </p:sp>
      <p:sp>
        <p:nvSpPr>
          <p:cNvPr id="10" name="Document 9">
            <a:extLst>
              <a:ext uri="{FF2B5EF4-FFF2-40B4-BE49-F238E27FC236}">
                <a16:creationId xmlns:a16="http://schemas.microsoft.com/office/drawing/2014/main" id="{4AC5283A-E838-804C-97C3-A0EEDB554B81}"/>
              </a:ext>
            </a:extLst>
          </p:cNvPr>
          <p:cNvSpPr/>
          <p:nvPr/>
        </p:nvSpPr>
        <p:spPr>
          <a:xfrm>
            <a:off x="5132945" y="5171314"/>
            <a:ext cx="855139" cy="331793"/>
          </a:xfrm>
          <a:prstGeom prst="flowChartDocument">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8BB0"/>
                </a:solidFill>
              </a:rPr>
              <a:t>n is prime</a:t>
            </a:r>
          </a:p>
        </p:txBody>
      </p:sp>
      <p:cxnSp>
        <p:nvCxnSpPr>
          <p:cNvPr id="13" name="Straight Arrow Connector 12">
            <a:extLst>
              <a:ext uri="{FF2B5EF4-FFF2-40B4-BE49-F238E27FC236}">
                <a16:creationId xmlns:a16="http://schemas.microsoft.com/office/drawing/2014/main" id="{C15C2A9A-AA44-CB4F-9551-18146942F9C6}"/>
              </a:ext>
            </a:extLst>
          </p:cNvPr>
          <p:cNvCxnSpPr>
            <a:cxnSpLocks/>
            <a:stCxn id="55" idx="2"/>
            <a:endCxn id="25" idx="0"/>
          </p:cNvCxnSpPr>
          <p:nvPr/>
        </p:nvCxnSpPr>
        <p:spPr>
          <a:xfrm>
            <a:off x="4023277" y="2850356"/>
            <a:ext cx="640" cy="155131"/>
          </a:xfrm>
          <a:prstGeom prst="straightConnector1">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6BB6D9D-4051-2842-BBED-CA5CEC723A99}"/>
              </a:ext>
            </a:extLst>
          </p:cNvPr>
          <p:cNvCxnSpPr>
            <a:cxnSpLocks/>
            <a:stCxn id="25" idx="2"/>
            <a:endCxn id="6" idx="0"/>
          </p:cNvCxnSpPr>
          <p:nvPr/>
        </p:nvCxnSpPr>
        <p:spPr>
          <a:xfrm>
            <a:off x="4023917" y="3537481"/>
            <a:ext cx="5849" cy="171339"/>
          </a:xfrm>
          <a:prstGeom prst="straightConnector1">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8356330-F94E-144D-B131-CEFCDABB38CE}"/>
              </a:ext>
            </a:extLst>
          </p:cNvPr>
          <p:cNvCxnSpPr>
            <a:cxnSpLocks/>
            <a:stCxn id="6" idx="2"/>
            <a:endCxn id="7" idx="0"/>
          </p:cNvCxnSpPr>
          <p:nvPr/>
        </p:nvCxnSpPr>
        <p:spPr>
          <a:xfrm flipH="1">
            <a:off x="4026958" y="4004051"/>
            <a:ext cx="2808" cy="149805"/>
          </a:xfrm>
          <a:prstGeom prst="straightConnector1">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01975583-8CF1-8842-90DF-9F194EA999D0}"/>
              </a:ext>
            </a:extLst>
          </p:cNvPr>
          <p:cNvCxnSpPr>
            <a:cxnSpLocks/>
            <a:stCxn id="7" idx="1"/>
            <a:endCxn id="30" idx="0"/>
          </p:cNvCxnSpPr>
          <p:nvPr/>
        </p:nvCxnSpPr>
        <p:spPr>
          <a:xfrm rot="10800000" flipV="1">
            <a:off x="3158334" y="4409321"/>
            <a:ext cx="299238" cy="602710"/>
          </a:xfrm>
          <a:prstGeom prst="bentConnector2">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0FC2661-7FFF-CF44-A914-C896DF189328}"/>
              </a:ext>
            </a:extLst>
          </p:cNvPr>
          <p:cNvSpPr txBox="1"/>
          <p:nvPr/>
        </p:nvSpPr>
        <p:spPr>
          <a:xfrm>
            <a:off x="3101634" y="4381721"/>
            <a:ext cx="520703" cy="261610"/>
          </a:xfrm>
          <a:prstGeom prst="rect">
            <a:avLst/>
          </a:prstGeom>
          <a:noFill/>
          <a:ln>
            <a:noFill/>
          </a:ln>
        </p:spPr>
        <p:txBody>
          <a:bodyPr wrap="square" rtlCol="0">
            <a:spAutoFit/>
          </a:bodyPr>
          <a:lstStyle/>
          <a:p>
            <a:r>
              <a:rPr lang="en-US" sz="1100">
                <a:solidFill>
                  <a:srgbClr val="008BB0"/>
                </a:solidFill>
              </a:rPr>
              <a:t>No</a:t>
            </a:r>
          </a:p>
        </p:txBody>
      </p:sp>
      <p:cxnSp>
        <p:nvCxnSpPr>
          <p:cNvPr id="23" name="Elbow Connector 22">
            <a:extLst>
              <a:ext uri="{FF2B5EF4-FFF2-40B4-BE49-F238E27FC236}">
                <a16:creationId xmlns:a16="http://schemas.microsoft.com/office/drawing/2014/main" id="{8B84853C-A279-B649-908E-3000F4A0F8C9}"/>
              </a:ext>
            </a:extLst>
          </p:cNvPr>
          <p:cNvCxnSpPr>
            <a:cxnSpLocks/>
            <a:stCxn id="25" idx="3"/>
            <a:endCxn id="24" idx="0"/>
          </p:cNvCxnSpPr>
          <p:nvPr/>
        </p:nvCxnSpPr>
        <p:spPr>
          <a:xfrm>
            <a:off x="4559436" y="3271484"/>
            <a:ext cx="986769" cy="1306211"/>
          </a:xfrm>
          <a:prstGeom prst="bentConnector2">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sp>
        <p:nvSpPr>
          <p:cNvPr id="24" name="Diamond 23">
            <a:extLst>
              <a:ext uri="{FF2B5EF4-FFF2-40B4-BE49-F238E27FC236}">
                <a16:creationId xmlns:a16="http://schemas.microsoft.com/office/drawing/2014/main" id="{10298905-4856-D542-8313-A857DCA16297}"/>
              </a:ext>
            </a:extLst>
          </p:cNvPr>
          <p:cNvSpPr/>
          <p:nvPr/>
        </p:nvSpPr>
        <p:spPr>
          <a:xfrm>
            <a:off x="4945071" y="4577695"/>
            <a:ext cx="1202268" cy="436319"/>
          </a:xfrm>
          <a:prstGeom prst="diamond">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8BB0"/>
                </a:solidFill>
              </a:rPr>
              <a:t>x ==n</a:t>
            </a:r>
          </a:p>
        </p:txBody>
      </p:sp>
      <p:sp>
        <p:nvSpPr>
          <p:cNvPr id="27" name="TextBox 26">
            <a:extLst>
              <a:ext uri="{FF2B5EF4-FFF2-40B4-BE49-F238E27FC236}">
                <a16:creationId xmlns:a16="http://schemas.microsoft.com/office/drawing/2014/main" id="{A4ACCC1D-4468-5E4D-A6A0-614ABC11A424}"/>
              </a:ext>
            </a:extLst>
          </p:cNvPr>
          <p:cNvSpPr txBox="1"/>
          <p:nvPr/>
        </p:nvSpPr>
        <p:spPr>
          <a:xfrm>
            <a:off x="5557333" y="4950756"/>
            <a:ext cx="520703" cy="261610"/>
          </a:xfrm>
          <a:prstGeom prst="rect">
            <a:avLst/>
          </a:prstGeom>
          <a:noFill/>
          <a:ln>
            <a:noFill/>
          </a:ln>
        </p:spPr>
        <p:txBody>
          <a:bodyPr wrap="square" rtlCol="0">
            <a:spAutoFit/>
          </a:bodyPr>
          <a:lstStyle/>
          <a:p>
            <a:r>
              <a:rPr lang="en-US" sz="1100">
                <a:solidFill>
                  <a:srgbClr val="008BB0"/>
                </a:solidFill>
              </a:rPr>
              <a:t>Yes</a:t>
            </a:r>
          </a:p>
        </p:txBody>
      </p:sp>
      <p:cxnSp>
        <p:nvCxnSpPr>
          <p:cNvPr id="29" name="Straight Arrow Connector 28">
            <a:extLst>
              <a:ext uri="{FF2B5EF4-FFF2-40B4-BE49-F238E27FC236}">
                <a16:creationId xmlns:a16="http://schemas.microsoft.com/office/drawing/2014/main" id="{DF53B4DA-856E-AB48-AFA5-F38DC20835DC}"/>
              </a:ext>
            </a:extLst>
          </p:cNvPr>
          <p:cNvCxnSpPr>
            <a:cxnSpLocks/>
            <a:stCxn id="24" idx="2"/>
            <a:endCxn id="10" idx="0"/>
          </p:cNvCxnSpPr>
          <p:nvPr/>
        </p:nvCxnSpPr>
        <p:spPr>
          <a:xfrm>
            <a:off x="5546205" y="5014014"/>
            <a:ext cx="14310" cy="157300"/>
          </a:xfrm>
          <a:prstGeom prst="straightConnector1">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758A18AD-55D0-A443-8744-E61FD9645C95}"/>
              </a:ext>
            </a:extLst>
          </p:cNvPr>
          <p:cNvCxnSpPr>
            <a:cxnSpLocks/>
            <a:stCxn id="7" idx="3"/>
          </p:cNvCxnSpPr>
          <p:nvPr/>
        </p:nvCxnSpPr>
        <p:spPr>
          <a:xfrm>
            <a:off x="4596344" y="4409321"/>
            <a:ext cx="971034" cy="0"/>
          </a:xfrm>
          <a:prstGeom prst="straightConnector1">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8C77D9B-465E-2B4A-86E9-08CE407D3633}"/>
              </a:ext>
            </a:extLst>
          </p:cNvPr>
          <p:cNvSpPr txBox="1"/>
          <p:nvPr/>
        </p:nvSpPr>
        <p:spPr>
          <a:xfrm>
            <a:off x="4669564" y="4403267"/>
            <a:ext cx="520703" cy="261610"/>
          </a:xfrm>
          <a:prstGeom prst="rect">
            <a:avLst/>
          </a:prstGeom>
          <a:noFill/>
          <a:ln>
            <a:noFill/>
          </a:ln>
        </p:spPr>
        <p:txBody>
          <a:bodyPr wrap="square" rtlCol="0">
            <a:spAutoFit/>
          </a:bodyPr>
          <a:lstStyle/>
          <a:p>
            <a:r>
              <a:rPr lang="en-US" sz="1100">
                <a:solidFill>
                  <a:srgbClr val="008BB0"/>
                </a:solidFill>
              </a:rPr>
              <a:t>Yes</a:t>
            </a:r>
          </a:p>
        </p:txBody>
      </p:sp>
      <p:sp>
        <p:nvSpPr>
          <p:cNvPr id="25" name="Diamond 24">
            <a:extLst>
              <a:ext uri="{FF2B5EF4-FFF2-40B4-BE49-F238E27FC236}">
                <a16:creationId xmlns:a16="http://schemas.microsoft.com/office/drawing/2014/main" id="{A8610695-F6AA-FF41-A435-2639C436DEF1}"/>
              </a:ext>
            </a:extLst>
          </p:cNvPr>
          <p:cNvSpPr/>
          <p:nvPr/>
        </p:nvSpPr>
        <p:spPr>
          <a:xfrm>
            <a:off x="3488398" y="3005487"/>
            <a:ext cx="1071038" cy="531994"/>
          </a:xfrm>
          <a:prstGeom prst="diamond">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8BB0"/>
                </a:solidFill>
              </a:rPr>
              <a:t>x &lt; n</a:t>
            </a:r>
          </a:p>
        </p:txBody>
      </p:sp>
      <p:sp>
        <p:nvSpPr>
          <p:cNvPr id="30" name="Rectangle 29">
            <a:extLst>
              <a:ext uri="{FF2B5EF4-FFF2-40B4-BE49-F238E27FC236}">
                <a16:creationId xmlns:a16="http://schemas.microsoft.com/office/drawing/2014/main" id="{8E3E6004-5F15-7F44-9117-CE2781E1FB38}"/>
              </a:ext>
            </a:extLst>
          </p:cNvPr>
          <p:cNvSpPr/>
          <p:nvPr/>
        </p:nvSpPr>
        <p:spPr>
          <a:xfrm>
            <a:off x="2706952" y="5012031"/>
            <a:ext cx="902764" cy="279231"/>
          </a:xfrm>
          <a:prstGeom prst="rect">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8BB0"/>
                </a:solidFill>
              </a:rPr>
              <a:t>x = x + 1</a:t>
            </a:r>
          </a:p>
        </p:txBody>
      </p:sp>
      <p:cxnSp>
        <p:nvCxnSpPr>
          <p:cNvPr id="28" name="Elbow Connector 27">
            <a:extLst>
              <a:ext uri="{FF2B5EF4-FFF2-40B4-BE49-F238E27FC236}">
                <a16:creationId xmlns:a16="http://schemas.microsoft.com/office/drawing/2014/main" id="{521D0C72-7AE4-124D-B1B6-2B43CD639F82}"/>
              </a:ext>
            </a:extLst>
          </p:cNvPr>
          <p:cNvCxnSpPr>
            <a:cxnSpLocks/>
            <a:stCxn id="30" idx="2"/>
            <a:endCxn id="25" idx="1"/>
          </p:cNvCxnSpPr>
          <p:nvPr/>
        </p:nvCxnSpPr>
        <p:spPr>
          <a:xfrm rot="5400000" flipH="1" flipV="1">
            <a:off x="2313477" y="4116341"/>
            <a:ext cx="2019778" cy="330064"/>
          </a:xfrm>
          <a:prstGeom prst="bentConnector4">
            <a:avLst>
              <a:gd name="adj1" fmla="val -11318"/>
              <a:gd name="adj2" fmla="val -206015"/>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A0CC9E2C-3089-7E49-9FD3-61B80B6864DE}"/>
              </a:ext>
            </a:extLst>
          </p:cNvPr>
          <p:cNvSpPr/>
          <p:nvPr/>
        </p:nvSpPr>
        <p:spPr>
          <a:xfrm>
            <a:off x="3583006" y="2563091"/>
            <a:ext cx="880542" cy="287265"/>
          </a:xfrm>
          <a:prstGeom prst="rect">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8BB0"/>
                </a:solidFill>
              </a:rPr>
              <a:t>x = 2</a:t>
            </a:r>
          </a:p>
        </p:txBody>
      </p:sp>
      <p:cxnSp>
        <p:nvCxnSpPr>
          <p:cNvPr id="68" name="Straight Arrow Connector 67">
            <a:extLst>
              <a:ext uri="{FF2B5EF4-FFF2-40B4-BE49-F238E27FC236}">
                <a16:creationId xmlns:a16="http://schemas.microsoft.com/office/drawing/2014/main" id="{FAF89682-7264-274D-B81E-5A01A95377B8}"/>
              </a:ext>
            </a:extLst>
          </p:cNvPr>
          <p:cNvCxnSpPr>
            <a:cxnSpLocks/>
            <a:stCxn id="56" idx="2"/>
            <a:endCxn id="55" idx="0"/>
          </p:cNvCxnSpPr>
          <p:nvPr/>
        </p:nvCxnSpPr>
        <p:spPr>
          <a:xfrm flipH="1">
            <a:off x="4023277" y="2422810"/>
            <a:ext cx="781" cy="140281"/>
          </a:xfrm>
          <a:prstGeom prst="straightConnector1">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9C8687F8-48EC-2F45-A840-8C300A646218}"/>
              </a:ext>
            </a:extLst>
          </p:cNvPr>
          <p:cNvSpPr txBox="1"/>
          <p:nvPr/>
        </p:nvSpPr>
        <p:spPr>
          <a:xfrm>
            <a:off x="4825462" y="3344405"/>
            <a:ext cx="520703" cy="261610"/>
          </a:xfrm>
          <a:prstGeom prst="rect">
            <a:avLst/>
          </a:prstGeom>
          <a:noFill/>
          <a:ln>
            <a:noFill/>
          </a:ln>
        </p:spPr>
        <p:txBody>
          <a:bodyPr wrap="square" rtlCol="0">
            <a:spAutoFit/>
          </a:bodyPr>
          <a:lstStyle/>
          <a:p>
            <a:r>
              <a:rPr lang="en-US" sz="1100">
                <a:solidFill>
                  <a:srgbClr val="008BB0"/>
                </a:solidFill>
              </a:rPr>
              <a:t>No</a:t>
            </a:r>
          </a:p>
        </p:txBody>
      </p:sp>
      <p:sp>
        <p:nvSpPr>
          <p:cNvPr id="88" name="TextBox 87">
            <a:extLst>
              <a:ext uri="{FF2B5EF4-FFF2-40B4-BE49-F238E27FC236}">
                <a16:creationId xmlns:a16="http://schemas.microsoft.com/office/drawing/2014/main" id="{D8255909-E914-6A4A-8084-B548DDFCE4F9}"/>
              </a:ext>
            </a:extLst>
          </p:cNvPr>
          <p:cNvSpPr txBox="1"/>
          <p:nvPr/>
        </p:nvSpPr>
        <p:spPr>
          <a:xfrm>
            <a:off x="4026841" y="3481579"/>
            <a:ext cx="520703" cy="261610"/>
          </a:xfrm>
          <a:prstGeom prst="rect">
            <a:avLst/>
          </a:prstGeom>
          <a:noFill/>
          <a:ln>
            <a:noFill/>
          </a:ln>
        </p:spPr>
        <p:txBody>
          <a:bodyPr wrap="square" rtlCol="0">
            <a:spAutoFit/>
          </a:bodyPr>
          <a:lstStyle/>
          <a:p>
            <a:r>
              <a:rPr lang="en-US" sz="1100">
                <a:solidFill>
                  <a:srgbClr val="008BB0"/>
                </a:solidFill>
              </a:rPr>
              <a:t>Yes</a:t>
            </a:r>
          </a:p>
        </p:txBody>
      </p:sp>
      <p:cxnSp>
        <p:nvCxnSpPr>
          <p:cNvPr id="90" name="Elbow Connector 89">
            <a:extLst>
              <a:ext uri="{FF2B5EF4-FFF2-40B4-BE49-F238E27FC236}">
                <a16:creationId xmlns:a16="http://schemas.microsoft.com/office/drawing/2014/main" id="{0F64DB33-A4DA-1F45-9379-47471B16D02D}"/>
              </a:ext>
            </a:extLst>
          </p:cNvPr>
          <p:cNvCxnSpPr>
            <a:cxnSpLocks/>
            <a:stCxn id="42" idx="3"/>
            <a:endCxn id="56" idx="3"/>
          </p:cNvCxnSpPr>
          <p:nvPr/>
        </p:nvCxnSpPr>
        <p:spPr>
          <a:xfrm flipH="1" flipV="1">
            <a:off x="4559577" y="2144179"/>
            <a:ext cx="2923393" cy="3722611"/>
          </a:xfrm>
          <a:prstGeom prst="bentConnector3">
            <a:avLst>
              <a:gd name="adj1" fmla="val -7820"/>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Elbow Connector 94">
            <a:extLst>
              <a:ext uri="{FF2B5EF4-FFF2-40B4-BE49-F238E27FC236}">
                <a16:creationId xmlns:a16="http://schemas.microsoft.com/office/drawing/2014/main" id="{FA43FD84-48FF-B443-AFCA-DEDF9DE69C36}"/>
              </a:ext>
            </a:extLst>
          </p:cNvPr>
          <p:cNvCxnSpPr>
            <a:cxnSpLocks/>
            <a:stCxn id="56" idx="1"/>
            <a:endCxn id="96" idx="0"/>
          </p:cNvCxnSpPr>
          <p:nvPr/>
        </p:nvCxnSpPr>
        <p:spPr>
          <a:xfrm rot="10800000" flipV="1">
            <a:off x="1921933" y="2144179"/>
            <a:ext cx="1566607" cy="3505134"/>
          </a:xfrm>
          <a:prstGeom prst="bentConnector2">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sp>
        <p:nvSpPr>
          <p:cNvPr id="96" name="Oval 95">
            <a:extLst>
              <a:ext uri="{FF2B5EF4-FFF2-40B4-BE49-F238E27FC236}">
                <a16:creationId xmlns:a16="http://schemas.microsoft.com/office/drawing/2014/main" id="{7E1A2CD8-070E-2A48-AAA4-A414AD06F7E0}"/>
              </a:ext>
            </a:extLst>
          </p:cNvPr>
          <p:cNvSpPr/>
          <p:nvPr/>
        </p:nvSpPr>
        <p:spPr>
          <a:xfrm>
            <a:off x="1617131" y="5649313"/>
            <a:ext cx="609602" cy="328154"/>
          </a:xfrm>
          <a:prstGeom prst="ellipse">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a:solidFill>
                  <a:srgbClr val="008BB0"/>
                </a:solidFill>
              </a:rPr>
              <a:t>End</a:t>
            </a:r>
          </a:p>
        </p:txBody>
      </p:sp>
      <p:sp>
        <p:nvSpPr>
          <p:cNvPr id="32" name="Rectangle 31">
            <a:extLst>
              <a:ext uri="{FF2B5EF4-FFF2-40B4-BE49-F238E27FC236}">
                <a16:creationId xmlns:a16="http://schemas.microsoft.com/office/drawing/2014/main" id="{75AB6C7B-1F9F-8743-8F7D-5912A67CB607}"/>
              </a:ext>
            </a:extLst>
          </p:cNvPr>
          <p:cNvSpPr/>
          <p:nvPr/>
        </p:nvSpPr>
        <p:spPr>
          <a:xfrm>
            <a:off x="3583006" y="962644"/>
            <a:ext cx="880542" cy="28726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C00000"/>
                </a:solidFill>
              </a:rPr>
              <a:t>count = 0</a:t>
            </a:r>
          </a:p>
        </p:txBody>
      </p:sp>
      <p:sp>
        <p:nvSpPr>
          <p:cNvPr id="56" name="Diamond 55">
            <a:extLst>
              <a:ext uri="{FF2B5EF4-FFF2-40B4-BE49-F238E27FC236}">
                <a16:creationId xmlns:a16="http://schemas.microsoft.com/office/drawing/2014/main" id="{A9E804E9-1832-404C-B196-3CFFDE77CEB3}"/>
              </a:ext>
            </a:extLst>
          </p:cNvPr>
          <p:cNvSpPr/>
          <p:nvPr/>
        </p:nvSpPr>
        <p:spPr>
          <a:xfrm>
            <a:off x="3488539" y="1865548"/>
            <a:ext cx="1071038" cy="557262"/>
          </a:xfrm>
          <a:prstGeom prst="diamond">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C00000"/>
                </a:solidFill>
              </a:rPr>
              <a:t>count &lt;= 100</a:t>
            </a:r>
          </a:p>
        </p:txBody>
      </p:sp>
      <p:cxnSp>
        <p:nvCxnSpPr>
          <p:cNvPr id="70" name="Straight Arrow Connector 69">
            <a:extLst>
              <a:ext uri="{FF2B5EF4-FFF2-40B4-BE49-F238E27FC236}">
                <a16:creationId xmlns:a16="http://schemas.microsoft.com/office/drawing/2014/main" id="{EC95CED8-9956-D94F-8017-A5F91323AE5B}"/>
              </a:ext>
            </a:extLst>
          </p:cNvPr>
          <p:cNvCxnSpPr>
            <a:cxnSpLocks/>
            <a:stCxn id="41" idx="2"/>
            <a:endCxn id="56" idx="0"/>
          </p:cNvCxnSpPr>
          <p:nvPr/>
        </p:nvCxnSpPr>
        <p:spPr>
          <a:xfrm>
            <a:off x="4023776" y="1669431"/>
            <a:ext cx="282" cy="196117"/>
          </a:xfrm>
          <a:prstGeom prst="straightConnector1">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139F0C09-7953-1D42-AC1A-09F68E4367BC}"/>
              </a:ext>
            </a:extLst>
          </p:cNvPr>
          <p:cNvSpPr/>
          <p:nvPr/>
        </p:nvSpPr>
        <p:spPr>
          <a:xfrm>
            <a:off x="4825462" y="5727524"/>
            <a:ext cx="1466471" cy="287265"/>
          </a:xfrm>
          <a:prstGeom prst="rect">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C00000"/>
                </a:solidFill>
              </a:rPr>
              <a:t>count = count + 1</a:t>
            </a:r>
          </a:p>
        </p:txBody>
      </p:sp>
      <p:cxnSp>
        <p:nvCxnSpPr>
          <p:cNvPr id="89" name="Elbow Connector 88">
            <a:extLst>
              <a:ext uri="{FF2B5EF4-FFF2-40B4-BE49-F238E27FC236}">
                <a16:creationId xmlns:a16="http://schemas.microsoft.com/office/drawing/2014/main" id="{5365F327-A863-FB46-96E1-BF8ABCE934F4}"/>
              </a:ext>
            </a:extLst>
          </p:cNvPr>
          <p:cNvCxnSpPr>
            <a:cxnSpLocks/>
            <a:stCxn id="24" idx="3"/>
            <a:endCxn id="42" idx="0"/>
          </p:cNvCxnSpPr>
          <p:nvPr/>
        </p:nvCxnSpPr>
        <p:spPr>
          <a:xfrm>
            <a:off x="6147339" y="4795855"/>
            <a:ext cx="895360" cy="922936"/>
          </a:xfrm>
          <a:prstGeom prst="bentConnector2">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cxnSp>
        <p:nvCxnSpPr>
          <p:cNvPr id="93" name="Elbow Connector 92">
            <a:extLst>
              <a:ext uri="{FF2B5EF4-FFF2-40B4-BE49-F238E27FC236}">
                <a16:creationId xmlns:a16="http://schemas.microsoft.com/office/drawing/2014/main" id="{7F504CE8-2B73-F544-93C9-C2813BF32F65}"/>
              </a:ext>
            </a:extLst>
          </p:cNvPr>
          <p:cNvCxnSpPr>
            <a:cxnSpLocks/>
            <a:stCxn id="92" idx="3"/>
            <a:endCxn id="42" idx="1"/>
          </p:cNvCxnSpPr>
          <p:nvPr/>
        </p:nvCxnSpPr>
        <p:spPr>
          <a:xfrm flipV="1">
            <a:off x="6291933" y="5866790"/>
            <a:ext cx="310495" cy="4367"/>
          </a:xfrm>
          <a:prstGeom prst="bentConnector3">
            <a:avLst>
              <a:gd name="adj1" fmla="val 50000"/>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63BD8E1F-ED06-E24C-9899-64C9BB6C5644}"/>
              </a:ext>
            </a:extLst>
          </p:cNvPr>
          <p:cNvSpPr txBox="1"/>
          <p:nvPr/>
        </p:nvSpPr>
        <p:spPr>
          <a:xfrm>
            <a:off x="6342077" y="4806025"/>
            <a:ext cx="520703" cy="261610"/>
          </a:xfrm>
          <a:prstGeom prst="rect">
            <a:avLst/>
          </a:prstGeom>
          <a:noFill/>
          <a:ln>
            <a:noFill/>
          </a:ln>
        </p:spPr>
        <p:txBody>
          <a:bodyPr wrap="square" rtlCol="0">
            <a:spAutoFit/>
          </a:bodyPr>
          <a:lstStyle/>
          <a:p>
            <a:r>
              <a:rPr lang="en-US" sz="1100">
                <a:solidFill>
                  <a:srgbClr val="008BB0"/>
                </a:solidFill>
              </a:rPr>
              <a:t>No</a:t>
            </a:r>
          </a:p>
        </p:txBody>
      </p:sp>
      <p:sp>
        <p:nvSpPr>
          <p:cNvPr id="101" name="TextBox 100">
            <a:extLst>
              <a:ext uri="{FF2B5EF4-FFF2-40B4-BE49-F238E27FC236}">
                <a16:creationId xmlns:a16="http://schemas.microsoft.com/office/drawing/2014/main" id="{6B19E4DD-439B-874F-A461-D34D940475ED}"/>
              </a:ext>
            </a:extLst>
          </p:cNvPr>
          <p:cNvSpPr txBox="1"/>
          <p:nvPr/>
        </p:nvSpPr>
        <p:spPr>
          <a:xfrm>
            <a:off x="3028425" y="1877204"/>
            <a:ext cx="520703" cy="261610"/>
          </a:xfrm>
          <a:prstGeom prst="rect">
            <a:avLst/>
          </a:prstGeom>
          <a:noFill/>
          <a:ln>
            <a:noFill/>
          </a:ln>
        </p:spPr>
        <p:txBody>
          <a:bodyPr wrap="square" rtlCol="0">
            <a:spAutoFit/>
          </a:bodyPr>
          <a:lstStyle/>
          <a:p>
            <a:r>
              <a:rPr lang="en-US" sz="1100">
                <a:solidFill>
                  <a:srgbClr val="008BB0"/>
                </a:solidFill>
              </a:rPr>
              <a:t>No</a:t>
            </a:r>
          </a:p>
        </p:txBody>
      </p:sp>
      <p:sp>
        <p:nvSpPr>
          <p:cNvPr id="102" name="TextBox 101">
            <a:extLst>
              <a:ext uri="{FF2B5EF4-FFF2-40B4-BE49-F238E27FC236}">
                <a16:creationId xmlns:a16="http://schemas.microsoft.com/office/drawing/2014/main" id="{25D5C189-655B-3645-9965-BD5BA4643EDD}"/>
              </a:ext>
            </a:extLst>
          </p:cNvPr>
          <p:cNvSpPr txBox="1"/>
          <p:nvPr/>
        </p:nvSpPr>
        <p:spPr>
          <a:xfrm>
            <a:off x="4999848" y="1838037"/>
            <a:ext cx="520703" cy="261610"/>
          </a:xfrm>
          <a:prstGeom prst="rect">
            <a:avLst/>
          </a:prstGeom>
          <a:noFill/>
          <a:ln>
            <a:noFill/>
          </a:ln>
        </p:spPr>
        <p:txBody>
          <a:bodyPr wrap="square" rtlCol="0">
            <a:spAutoFit/>
          </a:bodyPr>
          <a:lstStyle/>
          <a:p>
            <a:r>
              <a:rPr lang="en-US" sz="1100">
                <a:solidFill>
                  <a:srgbClr val="008BB0"/>
                </a:solidFill>
              </a:rPr>
              <a:t>Yes</a:t>
            </a:r>
          </a:p>
        </p:txBody>
      </p:sp>
      <p:sp>
        <p:nvSpPr>
          <p:cNvPr id="41" name="Rectangle 40">
            <a:extLst>
              <a:ext uri="{FF2B5EF4-FFF2-40B4-BE49-F238E27FC236}">
                <a16:creationId xmlns:a16="http://schemas.microsoft.com/office/drawing/2014/main" id="{62B44A63-1CF4-1F41-A5E0-22098D6E65B9}"/>
              </a:ext>
            </a:extLst>
          </p:cNvPr>
          <p:cNvSpPr/>
          <p:nvPr/>
        </p:nvSpPr>
        <p:spPr>
          <a:xfrm>
            <a:off x="3583505" y="1382166"/>
            <a:ext cx="880542" cy="287265"/>
          </a:xfrm>
          <a:prstGeom prst="rect">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8BB0"/>
                </a:solidFill>
              </a:rPr>
              <a:t>n = 2</a:t>
            </a:r>
          </a:p>
        </p:txBody>
      </p:sp>
      <p:sp>
        <p:nvSpPr>
          <p:cNvPr id="42" name="Rectangle 41">
            <a:extLst>
              <a:ext uri="{FF2B5EF4-FFF2-40B4-BE49-F238E27FC236}">
                <a16:creationId xmlns:a16="http://schemas.microsoft.com/office/drawing/2014/main" id="{7CC7AA51-9C2D-864E-A489-B96203E4EB72}"/>
              </a:ext>
            </a:extLst>
          </p:cNvPr>
          <p:cNvSpPr/>
          <p:nvPr/>
        </p:nvSpPr>
        <p:spPr>
          <a:xfrm>
            <a:off x="6602428" y="5718791"/>
            <a:ext cx="880542" cy="295998"/>
          </a:xfrm>
          <a:prstGeom prst="rect">
            <a:avLst/>
          </a:prstGeom>
          <a:noFill/>
          <a:ln>
            <a:solidFill>
              <a:srgbClr val="008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8BB0"/>
                </a:solidFill>
              </a:rPr>
              <a:t>n = n+ 1</a:t>
            </a:r>
          </a:p>
        </p:txBody>
      </p:sp>
      <p:cxnSp>
        <p:nvCxnSpPr>
          <p:cNvPr id="46" name="Straight Arrow Connector 45">
            <a:extLst>
              <a:ext uri="{FF2B5EF4-FFF2-40B4-BE49-F238E27FC236}">
                <a16:creationId xmlns:a16="http://schemas.microsoft.com/office/drawing/2014/main" id="{651E63A6-BC02-C646-AE99-AA1C1C516F63}"/>
              </a:ext>
            </a:extLst>
          </p:cNvPr>
          <p:cNvCxnSpPr>
            <a:cxnSpLocks/>
            <a:stCxn id="32" idx="2"/>
            <a:endCxn id="41" idx="0"/>
          </p:cNvCxnSpPr>
          <p:nvPr/>
        </p:nvCxnSpPr>
        <p:spPr>
          <a:xfrm>
            <a:off x="4023277" y="1249909"/>
            <a:ext cx="499" cy="132257"/>
          </a:xfrm>
          <a:prstGeom prst="straightConnector1">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A360187C-C175-194A-BCF8-EF74CB624B41}"/>
              </a:ext>
            </a:extLst>
          </p:cNvPr>
          <p:cNvCxnSpPr>
            <a:cxnSpLocks/>
            <a:stCxn id="10" idx="2"/>
            <a:endCxn id="92" idx="0"/>
          </p:cNvCxnSpPr>
          <p:nvPr/>
        </p:nvCxnSpPr>
        <p:spPr>
          <a:xfrm flipH="1">
            <a:off x="5558698" y="5481172"/>
            <a:ext cx="1817" cy="246352"/>
          </a:xfrm>
          <a:prstGeom prst="straightConnector1">
            <a:avLst/>
          </a:prstGeom>
          <a:ln>
            <a:solidFill>
              <a:srgbClr val="008BB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50266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E98424-3F1F-9640-931E-E09EE0AE23EC}"/>
              </a:ext>
            </a:extLst>
          </p:cNvPr>
          <p:cNvPicPr>
            <a:picLocks noChangeAspect="1"/>
          </p:cNvPicPr>
          <p:nvPr/>
        </p:nvPicPr>
        <p:blipFill rotWithShape="1">
          <a:blip r:embed="rId2">
            <a:extLst>
              <a:ext uri="{28A0092B-C50C-407E-A947-70E740481C1C}">
                <a14:useLocalDpi xmlns:a14="http://schemas.microsoft.com/office/drawing/2010/main" val="0"/>
              </a:ext>
            </a:extLst>
          </a:blip>
          <a:srcRect b="1382"/>
          <a:stretch/>
        </p:blipFill>
        <p:spPr>
          <a:xfrm>
            <a:off x="1837267" y="683685"/>
            <a:ext cx="4611244" cy="5437716"/>
          </a:xfrm>
          <a:prstGeom prst="rect">
            <a:avLst/>
          </a:prstGeom>
        </p:spPr>
      </p:pic>
    </p:spTree>
    <p:extLst>
      <p:ext uri="{BB962C8B-B14F-4D97-AF65-F5344CB8AC3E}">
        <p14:creationId xmlns:p14="http://schemas.microsoft.com/office/powerpoint/2010/main" val="39550577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6119-E71B-022C-AD7D-2A8AB41A12A0}"/>
              </a:ext>
            </a:extLst>
          </p:cNvPr>
          <p:cNvSpPr>
            <a:spLocks noGrp="1"/>
          </p:cNvSpPr>
          <p:nvPr>
            <p:ph type="ctrTitle"/>
          </p:nvPr>
        </p:nvSpPr>
        <p:spPr/>
        <p:txBody>
          <a:bodyPr/>
          <a:lstStyle/>
          <a:p>
            <a:r>
              <a:rPr lang="en-US" dirty="0"/>
              <a:t>Focus Groups</a:t>
            </a:r>
          </a:p>
        </p:txBody>
      </p:sp>
      <p:sp>
        <p:nvSpPr>
          <p:cNvPr id="3" name="Subtitle 2">
            <a:extLst>
              <a:ext uri="{FF2B5EF4-FFF2-40B4-BE49-F238E27FC236}">
                <a16:creationId xmlns:a16="http://schemas.microsoft.com/office/drawing/2014/main" id="{1D76C2EA-BD22-7014-41EA-543CC7BD8506}"/>
              </a:ext>
            </a:extLst>
          </p:cNvPr>
          <p:cNvSpPr>
            <a:spLocks noGrp="1"/>
          </p:cNvSpPr>
          <p:nvPr>
            <p:ph type="subTitle" idx="1"/>
          </p:nvPr>
        </p:nvSpPr>
        <p:spPr/>
        <p:txBody>
          <a:bodyPr/>
          <a:lstStyle/>
          <a:p>
            <a:r>
              <a:rPr lang="en-US"/>
              <a:t> </a:t>
            </a:r>
          </a:p>
        </p:txBody>
      </p:sp>
      <p:pic>
        <p:nvPicPr>
          <p:cNvPr id="8" name="Picture Placeholder 7" descr="A picture containing toy&#10;&#10;Description automatically generated">
            <a:extLst>
              <a:ext uri="{FF2B5EF4-FFF2-40B4-BE49-F238E27FC236}">
                <a16:creationId xmlns:a16="http://schemas.microsoft.com/office/drawing/2014/main" id="{39645109-4C80-3F70-2424-C3FDC6383E2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832" b="1832"/>
          <a:stretch>
            <a:fillRect/>
          </a:stretch>
        </p:blipFill>
        <p:spPr/>
      </p:pic>
      <p:pic>
        <p:nvPicPr>
          <p:cNvPr id="4" name="Picture 2" descr="Coffee chat Vectors &amp; Illustrations for Free Download | Freepik">
            <a:extLst>
              <a:ext uri="{FF2B5EF4-FFF2-40B4-BE49-F238E27FC236}">
                <a16:creationId xmlns:a16="http://schemas.microsoft.com/office/drawing/2014/main" id="{A371FCFD-E919-08FC-FE89-68A93B433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7553" y="3226221"/>
            <a:ext cx="2786447" cy="2313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3167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3FE29-3615-9DC2-7443-D815760E1044}"/>
              </a:ext>
            </a:extLst>
          </p:cNvPr>
          <p:cNvSpPr>
            <a:spLocks noGrp="1"/>
          </p:cNvSpPr>
          <p:nvPr>
            <p:ph type="title"/>
          </p:nvPr>
        </p:nvSpPr>
        <p:spPr/>
        <p:txBody>
          <a:bodyPr/>
          <a:lstStyle/>
          <a:p>
            <a:r>
              <a:rPr lang="en-US" sz="3400" dirty="0">
                <a:cs typeface="Arial"/>
              </a:rPr>
              <a:t>Focus Groups</a:t>
            </a:r>
            <a:endParaRPr lang="en-US" sz="3400" b="0" dirty="0">
              <a:solidFill>
                <a:srgbClr val="000000"/>
              </a:solidFill>
              <a:cs typeface="Arial"/>
            </a:endParaRPr>
          </a:p>
        </p:txBody>
      </p:sp>
      <p:sp>
        <p:nvSpPr>
          <p:cNvPr id="3" name="Text Placeholder 2">
            <a:extLst>
              <a:ext uri="{FF2B5EF4-FFF2-40B4-BE49-F238E27FC236}">
                <a16:creationId xmlns:a16="http://schemas.microsoft.com/office/drawing/2014/main" id="{C69C40E4-96A9-C089-026F-666263924CB7}"/>
              </a:ext>
            </a:extLst>
          </p:cNvPr>
          <p:cNvSpPr>
            <a:spLocks noGrp="1"/>
          </p:cNvSpPr>
          <p:nvPr>
            <p:ph type="body" sz="quarter" idx="12"/>
          </p:nvPr>
        </p:nvSpPr>
        <p:spPr>
          <a:xfrm>
            <a:off x="457200" y="1355725"/>
            <a:ext cx="3917917" cy="4235450"/>
          </a:xfrm>
        </p:spPr>
        <p:txBody>
          <a:bodyPr vert="horz" lIns="91440" tIns="45720" rIns="91440" bIns="45720" rtlCol="0" anchor="t">
            <a:normAutofit/>
          </a:bodyPr>
          <a:lstStyle/>
          <a:p>
            <a:r>
              <a:rPr lang="en-US" dirty="0">
                <a:solidFill>
                  <a:srgbClr val="4C698D"/>
                </a:solidFill>
                <a:cs typeface="Arial"/>
                <a:hlinkClick r:id="rId2"/>
              </a:rPr>
              <a:t>https://forms.gle/fPPc2fEPWFZNpvtP7</a:t>
            </a:r>
            <a:endParaRPr lang="en-US" dirty="0">
              <a:solidFill>
                <a:srgbClr val="4C698D"/>
              </a:solidFill>
              <a:cs typeface="Arial"/>
            </a:endParaRPr>
          </a:p>
          <a:p>
            <a:endParaRPr lang="en-US" dirty="0">
              <a:solidFill>
                <a:srgbClr val="4C698D"/>
              </a:solidFill>
              <a:cs typeface="Arial"/>
            </a:endParaRPr>
          </a:p>
          <a:p>
            <a:r>
              <a:rPr lang="en-US" dirty="0">
                <a:cs typeface="Arial"/>
              </a:rPr>
              <a:t>Please fill out the consent form if you have not done so before.</a:t>
            </a:r>
            <a:endParaRPr lang="en-US" dirty="0"/>
          </a:p>
        </p:txBody>
      </p:sp>
      <p:pic>
        <p:nvPicPr>
          <p:cNvPr id="4" name="Picture 3" descr="A qr code on a white background&#10;&#10;Description automatically generated">
            <a:extLst>
              <a:ext uri="{FF2B5EF4-FFF2-40B4-BE49-F238E27FC236}">
                <a16:creationId xmlns:a16="http://schemas.microsoft.com/office/drawing/2014/main" id="{B32B5073-0957-F4DC-0870-8473323BF88E}"/>
              </a:ext>
            </a:extLst>
          </p:cNvPr>
          <p:cNvPicPr>
            <a:picLocks noChangeAspect="1"/>
          </p:cNvPicPr>
          <p:nvPr/>
        </p:nvPicPr>
        <p:blipFill>
          <a:blip r:embed="rId3"/>
          <a:stretch>
            <a:fillRect/>
          </a:stretch>
        </p:blipFill>
        <p:spPr>
          <a:xfrm>
            <a:off x="5132706" y="1356407"/>
            <a:ext cx="3438525" cy="3457575"/>
          </a:xfrm>
          <a:prstGeom prst="rect">
            <a:avLst/>
          </a:prstGeom>
        </p:spPr>
      </p:pic>
    </p:spTree>
    <p:extLst>
      <p:ext uri="{BB962C8B-B14F-4D97-AF65-F5344CB8AC3E}">
        <p14:creationId xmlns:p14="http://schemas.microsoft.com/office/powerpoint/2010/main" val="42724727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C0AF5-2083-714D-EE40-3C454BFE79A0}"/>
              </a:ext>
            </a:extLst>
          </p:cNvPr>
          <p:cNvSpPr>
            <a:spLocks noGrp="1"/>
          </p:cNvSpPr>
          <p:nvPr>
            <p:ph type="title"/>
          </p:nvPr>
        </p:nvSpPr>
        <p:spPr/>
        <p:txBody>
          <a:bodyPr>
            <a:normAutofit fontScale="90000"/>
          </a:bodyPr>
          <a:lstStyle/>
          <a:p>
            <a:r>
              <a:rPr lang="en-US" dirty="0"/>
              <a:t>Focus Group</a:t>
            </a:r>
          </a:p>
        </p:txBody>
      </p:sp>
      <p:sp>
        <p:nvSpPr>
          <p:cNvPr id="3" name="Text Placeholder 2">
            <a:extLst>
              <a:ext uri="{FF2B5EF4-FFF2-40B4-BE49-F238E27FC236}">
                <a16:creationId xmlns:a16="http://schemas.microsoft.com/office/drawing/2014/main" id="{0F87FA74-9533-3D7F-6821-10732FE42E73}"/>
              </a:ext>
            </a:extLst>
          </p:cNvPr>
          <p:cNvSpPr>
            <a:spLocks noGrp="1"/>
          </p:cNvSpPr>
          <p:nvPr>
            <p:ph type="body" sz="quarter" idx="12"/>
          </p:nvPr>
        </p:nvSpPr>
        <p:spPr/>
        <p:txBody>
          <a:bodyPr vert="horz" lIns="91440" tIns="45720" rIns="91440" bIns="45720" rtlCol="0" anchor="t">
            <a:normAutofit/>
          </a:bodyPr>
          <a:lstStyle/>
          <a:p>
            <a:r>
              <a:rPr lang="en-US" dirty="0"/>
              <a:t>Can you please share some examples of how you have incorporated technology, coding, and/or AI in your classroom?</a:t>
            </a:r>
          </a:p>
          <a:p>
            <a:r>
              <a:rPr lang="en-US" dirty="0"/>
              <a:t>What have been the highlights from these </a:t>
            </a:r>
            <a:r>
              <a:rPr lang="en-US"/>
              <a:t>four professional learning sessions?</a:t>
            </a:r>
          </a:p>
          <a:p>
            <a:r>
              <a:rPr lang="en-US" dirty="0"/>
              <a:t>What supports do you still need in order to continue your integration of coding in your mathematics classroom?</a:t>
            </a:r>
          </a:p>
        </p:txBody>
      </p:sp>
    </p:spTree>
    <p:extLst>
      <p:ext uri="{BB962C8B-B14F-4D97-AF65-F5344CB8AC3E}">
        <p14:creationId xmlns:p14="http://schemas.microsoft.com/office/powerpoint/2010/main" val="11798765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6119-E71B-022C-AD7D-2A8AB41A12A0}"/>
              </a:ext>
            </a:extLst>
          </p:cNvPr>
          <p:cNvSpPr>
            <a:spLocks noGrp="1"/>
          </p:cNvSpPr>
          <p:nvPr>
            <p:ph type="ctrTitle"/>
          </p:nvPr>
        </p:nvSpPr>
        <p:spPr/>
        <p:txBody>
          <a:bodyPr/>
          <a:lstStyle/>
          <a:p>
            <a:r>
              <a:rPr lang="en-US"/>
              <a:t>Concluding Remarks</a:t>
            </a:r>
          </a:p>
        </p:txBody>
      </p:sp>
      <p:sp>
        <p:nvSpPr>
          <p:cNvPr id="3" name="Subtitle 2">
            <a:extLst>
              <a:ext uri="{FF2B5EF4-FFF2-40B4-BE49-F238E27FC236}">
                <a16:creationId xmlns:a16="http://schemas.microsoft.com/office/drawing/2014/main" id="{1D76C2EA-BD22-7014-41EA-543CC7BD8506}"/>
              </a:ext>
            </a:extLst>
          </p:cNvPr>
          <p:cNvSpPr>
            <a:spLocks noGrp="1"/>
          </p:cNvSpPr>
          <p:nvPr>
            <p:ph type="subTitle" idx="1"/>
          </p:nvPr>
        </p:nvSpPr>
        <p:spPr/>
        <p:txBody>
          <a:bodyPr/>
          <a:lstStyle/>
          <a:p>
            <a:r>
              <a:rPr lang="en-US"/>
              <a:t> </a:t>
            </a:r>
          </a:p>
        </p:txBody>
      </p:sp>
      <p:pic>
        <p:nvPicPr>
          <p:cNvPr id="8" name="Picture Placeholder 7" descr="A picture containing toy&#10;&#10;Description automatically generated">
            <a:extLst>
              <a:ext uri="{FF2B5EF4-FFF2-40B4-BE49-F238E27FC236}">
                <a16:creationId xmlns:a16="http://schemas.microsoft.com/office/drawing/2014/main" id="{39645109-4C80-3F70-2424-C3FDC6383E2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832" b="1832"/>
          <a:stretch>
            <a:fillRect/>
          </a:stretch>
        </p:blipFill>
        <p:spPr/>
      </p:pic>
    </p:spTree>
    <p:extLst>
      <p:ext uri="{BB962C8B-B14F-4D97-AF65-F5344CB8AC3E}">
        <p14:creationId xmlns:p14="http://schemas.microsoft.com/office/powerpoint/2010/main" val="31863108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56DE2-5469-494E-B5D3-EAC280CED4F8}"/>
              </a:ext>
            </a:extLst>
          </p:cNvPr>
          <p:cNvSpPr>
            <a:spLocks noGrp="1"/>
          </p:cNvSpPr>
          <p:nvPr>
            <p:ph type="title"/>
          </p:nvPr>
        </p:nvSpPr>
        <p:spPr/>
        <p:txBody>
          <a:bodyPr>
            <a:normAutofit fontScale="90000"/>
          </a:bodyPr>
          <a:lstStyle/>
          <a:p>
            <a:r>
              <a:rPr lang="en-US"/>
              <a:t>Before you go…</a:t>
            </a:r>
          </a:p>
        </p:txBody>
      </p:sp>
      <p:sp>
        <p:nvSpPr>
          <p:cNvPr id="3" name="Text Placeholder 2">
            <a:extLst>
              <a:ext uri="{FF2B5EF4-FFF2-40B4-BE49-F238E27FC236}">
                <a16:creationId xmlns:a16="http://schemas.microsoft.com/office/drawing/2014/main" id="{ABF4AFB4-5AF4-4547-863B-47F820E39B0F}"/>
              </a:ext>
            </a:extLst>
          </p:cNvPr>
          <p:cNvSpPr>
            <a:spLocks noGrp="1"/>
          </p:cNvSpPr>
          <p:nvPr>
            <p:ph type="body" sz="quarter" idx="12"/>
          </p:nvPr>
        </p:nvSpPr>
        <p:spPr/>
        <p:txBody>
          <a:bodyPr/>
          <a:lstStyle/>
          <a:p>
            <a:r>
              <a:rPr lang="en-US" dirty="0"/>
              <a:t>Exit ticket: Google Form on today’s session</a:t>
            </a:r>
          </a:p>
          <a:p>
            <a:r>
              <a:rPr lang="en-US" dirty="0">
                <a:hlinkClick r:id="rId3"/>
              </a:rPr>
              <a:t>https://shorturl.at/bmFU2</a:t>
            </a:r>
            <a:r>
              <a:rPr lang="en-US" dirty="0"/>
              <a:t> </a:t>
            </a:r>
          </a:p>
        </p:txBody>
      </p:sp>
      <p:pic>
        <p:nvPicPr>
          <p:cNvPr id="4" name="Picture 3">
            <a:extLst>
              <a:ext uri="{FF2B5EF4-FFF2-40B4-BE49-F238E27FC236}">
                <a16:creationId xmlns:a16="http://schemas.microsoft.com/office/drawing/2014/main" id="{8F886398-8DAC-E434-8B4A-0E38091160E0}"/>
              </a:ext>
            </a:extLst>
          </p:cNvPr>
          <p:cNvPicPr>
            <a:picLocks noChangeAspect="1"/>
          </p:cNvPicPr>
          <p:nvPr/>
        </p:nvPicPr>
        <p:blipFill>
          <a:blip r:embed="rId4"/>
          <a:stretch>
            <a:fillRect/>
          </a:stretch>
        </p:blipFill>
        <p:spPr>
          <a:xfrm>
            <a:off x="2589684" y="2528759"/>
            <a:ext cx="3964631" cy="3351544"/>
          </a:xfrm>
          <a:prstGeom prst="rect">
            <a:avLst/>
          </a:prstGeom>
        </p:spPr>
      </p:pic>
    </p:spTree>
    <p:extLst>
      <p:ext uri="{BB962C8B-B14F-4D97-AF65-F5344CB8AC3E}">
        <p14:creationId xmlns:p14="http://schemas.microsoft.com/office/powerpoint/2010/main" val="3185545146"/>
      </p:ext>
    </p:extLst>
  </p:cSld>
  <p:clrMapOvr>
    <a:masterClrMapping/>
  </p:clrMapOvr>
</p:sld>
</file>

<file path=ppt/theme/theme1.xml><?xml version="1.0" encoding="utf-8"?>
<a:theme xmlns:a="http://schemas.openxmlformats.org/drawingml/2006/main" name="Office Theme">
  <a:themeElements>
    <a:clrScheme name="UofT">
      <a:dk1>
        <a:srgbClr val="4C698D"/>
      </a:dk1>
      <a:lt1>
        <a:srgbClr val="FFFFFF"/>
      </a:lt1>
      <a:dk2>
        <a:srgbClr val="001937"/>
      </a:dk2>
      <a:lt2>
        <a:srgbClr val="002A5C"/>
      </a:lt2>
      <a:accent1>
        <a:srgbClr val="0D9DBF"/>
      </a:accent1>
      <a:accent2>
        <a:srgbClr val="A2BC1A"/>
      </a:accent2>
      <a:accent3>
        <a:srgbClr val="564EC2"/>
      </a:accent3>
      <a:accent4>
        <a:srgbClr val="7F94AD"/>
      </a:accent4>
      <a:accent5>
        <a:srgbClr val="A3B2C4"/>
      </a:accent5>
      <a:accent6>
        <a:srgbClr val="FFFFFF"/>
      </a:accent6>
      <a:hlink>
        <a:srgbClr val="333366"/>
      </a:hlink>
      <a:folHlink>
        <a:srgbClr val="2472FF"/>
      </a:folHlink>
    </a:clrScheme>
    <a:fontScheme name="UofT">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5EF164D9A3934F82A8D07F098ACD75" ma:contentTypeVersion="15" ma:contentTypeDescription="Create a new document." ma:contentTypeScope="" ma:versionID="0b3eb415ff454b38bb6ddad4965e9ab8">
  <xsd:schema xmlns:xsd="http://www.w3.org/2001/XMLSchema" xmlns:xs="http://www.w3.org/2001/XMLSchema" xmlns:p="http://schemas.microsoft.com/office/2006/metadata/properties" xmlns:ns2="2d55c1ae-27cb-40bf-aa41-d2595cc2a734" xmlns:ns3="735fae85-dd00-4f00-b9c9-698e8e2052fc" targetNamespace="http://schemas.microsoft.com/office/2006/metadata/properties" ma:root="true" ma:fieldsID="7dc36a36d3b6b8b07a3dc32646f5ac21" ns2:_="" ns3:_="">
    <xsd:import namespace="2d55c1ae-27cb-40bf-aa41-d2595cc2a734"/>
    <xsd:import namespace="735fae85-dd00-4f00-b9c9-698e8e2052f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55c1ae-27cb-40bf-aa41-d2595cc2a7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5fae85-dd00-4f00-b9c9-698e8e2052f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0A5B70-5D1F-444C-8120-DBA664DA18AC}">
  <ds:schemaRefs>
    <ds:schemaRef ds:uri="http://schemas.microsoft.com/sharepoint/v3/contenttype/forms"/>
  </ds:schemaRefs>
</ds:datastoreItem>
</file>

<file path=customXml/itemProps2.xml><?xml version="1.0" encoding="utf-8"?>
<ds:datastoreItem xmlns:ds="http://schemas.openxmlformats.org/officeDocument/2006/customXml" ds:itemID="{4AC16AC2-4635-43F4-B7F7-F36829B8FAFC}">
  <ds:schemaRefs>
    <ds:schemaRef ds:uri="2d55c1ae-27cb-40bf-aa41-d2595cc2a734"/>
    <ds:schemaRef ds:uri="http://schemas.microsoft.com/office/2006/metadata/properties"/>
    <ds:schemaRef ds:uri="735fae85-dd00-4f00-b9c9-698e8e2052fc"/>
    <ds:schemaRef ds:uri="http://www.w3.org/XML/1998/namespace"/>
    <ds:schemaRef ds:uri="http://purl.org/dc/terms/"/>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2B702885-1E80-4C23-B0A6-8ABD091A4C66}">
  <ds:schemaRefs>
    <ds:schemaRef ds:uri="2d55c1ae-27cb-40bf-aa41-d2595cc2a734"/>
    <ds:schemaRef ds:uri="735fae85-dd00-4f00-b9c9-698e8e2052f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1773</TotalTime>
  <Words>1281</Words>
  <Application>Microsoft Macintosh PowerPoint</Application>
  <PresentationFormat>On-screen Show (4:3)</PresentationFormat>
  <Paragraphs>239</Paragraphs>
  <Slides>55</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Arial</vt:lpstr>
      <vt:lpstr>Calibri</vt:lpstr>
      <vt:lpstr>Helvetica</vt:lpstr>
      <vt:lpstr>Open Sans</vt:lpstr>
      <vt:lpstr>Stone Humanist ITC Medium</vt:lpstr>
      <vt:lpstr>Wingdings</vt:lpstr>
      <vt:lpstr>Office Theme</vt:lpstr>
      <vt:lpstr>Grade 9 Mathematics Research Project TDSB/OISE</vt:lpstr>
      <vt:lpstr>Land Acknowledgement</vt:lpstr>
      <vt:lpstr>Agenda</vt:lpstr>
      <vt:lpstr>Coding Review from Session #3</vt:lpstr>
      <vt:lpstr>Google Colab</vt:lpstr>
      <vt:lpstr>Problem 1</vt:lpstr>
      <vt:lpstr>Problem 1: Perimeter of an Octagon</vt:lpstr>
      <vt:lpstr>Problem 2</vt:lpstr>
      <vt:lpstr>Problem 2: Area of a Trapezoid</vt:lpstr>
      <vt:lpstr>Problem 3</vt:lpstr>
      <vt:lpstr>Problem 3: Determine Angle Type</vt:lpstr>
      <vt:lpstr>Problem 4</vt:lpstr>
      <vt:lpstr>Problem 4: Determine Triangle Shape</vt:lpstr>
      <vt:lpstr>Math Module</vt:lpstr>
      <vt:lpstr>Problem 5</vt:lpstr>
      <vt:lpstr>Problem 5: Convert Degrees to Radians</vt:lpstr>
      <vt:lpstr>Problem 6</vt:lpstr>
      <vt:lpstr>Problem 6: Quadratic Formula</vt:lpstr>
      <vt:lpstr>Debugging Practice</vt:lpstr>
      <vt:lpstr>DEBUGGING</vt:lpstr>
      <vt:lpstr>1. Find and Fix Syntax Error</vt:lpstr>
      <vt:lpstr>1. Find and Fix Type Error</vt:lpstr>
      <vt:lpstr>1. Find and Fix Name Error</vt:lpstr>
      <vt:lpstr>1. Find and Fix Runtime Error</vt:lpstr>
      <vt:lpstr>1. Find and Fix Syntax Errors</vt:lpstr>
      <vt:lpstr>2A. Solve Logic Errors </vt:lpstr>
      <vt:lpstr>2B. Solve Logic Errors </vt:lpstr>
      <vt:lpstr>2C. Solve Logic Errors </vt:lpstr>
      <vt:lpstr>PowerPoint Presentation</vt:lpstr>
      <vt:lpstr>List</vt:lpstr>
      <vt:lpstr>List</vt:lpstr>
      <vt:lpstr>Input a list using a for loop</vt:lpstr>
      <vt:lpstr>Using the .split() function</vt:lpstr>
      <vt:lpstr>You try! </vt:lpstr>
      <vt:lpstr>Calculate the Slope</vt:lpstr>
      <vt:lpstr>Planning Session</vt:lpstr>
      <vt:lpstr>TDSB Teacher Sharing Time</vt:lpstr>
      <vt:lpstr>PowerPoint Presentation</vt:lpstr>
      <vt:lpstr>Wipebook Chart Prize</vt:lpstr>
      <vt:lpstr>Introduction to Graphs</vt:lpstr>
      <vt:lpstr>Graph</vt:lpstr>
      <vt:lpstr>Practice Graphing!</vt:lpstr>
      <vt:lpstr>Practice Time</vt:lpstr>
      <vt:lpstr>Resources</vt:lpstr>
      <vt:lpstr>Practice Time</vt:lpstr>
      <vt:lpstr>Question 1</vt:lpstr>
      <vt:lpstr>Question 2 (Sample Task #1 Ontario Curriculum)</vt:lpstr>
      <vt:lpstr>Generate the first 100 prime numbers</vt:lpstr>
      <vt:lpstr>Find the first 100 prime numbers</vt:lpstr>
      <vt:lpstr>PowerPoint Presentation</vt:lpstr>
      <vt:lpstr>Focus Groups</vt:lpstr>
      <vt:lpstr>Focus Groups</vt:lpstr>
      <vt:lpstr>Focus Group</vt:lpstr>
      <vt:lpstr>Concluding Remarks</vt:lpstr>
      <vt:lpstr>Before you go…</vt:lpstr>
    </vt:vector>
  </TitlesOfParts>
  <Company>University of Toronto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Default User</dc:creator>
  <cp:lastModifiedBy>Olivia Lu</cp:lastModifiedBy>
  <cp:revision>194</cp:revision>
  <cp:lastPrinted>2023-10-18T21:55:00Z</cp:lastPrinted>
  <dcterms:created xsi:type="dcterms:W3CDTF">2012-10-26T15:55:16Z</dcterms:created>
  <dcterms:modified xsi:type="dcterms:W3CDTF">2024-04-25T17:33:27Z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0x0101008B5EF164D9A3934F82A8D07F098ACD75</vt:lpwstr>
  </property>
  <property fmtid="{D5CDD505-2E9C-101B-9397-08002B2CF9AE}" pid="3" name="Order">
    <vt:r8>32400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ies>
</file>